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sldIdLst>
    <p:sldId id="256" r:id="rId2"/>
    <p:sldId id="257" r:id="rId3"/>
    <p:sldId id="259" r:id="rId4"/>
    <p:sldId id="275" r:id="rId5"/>
    <p:sldId id="267" r:id="rId6"/>
    <p:sldId id="274" r:id="rId7"/>
    <p:sldId id="298" r:id="rId8"/>
    <p:sldId id="308" r:id="rId9"/>
    <p:sldId id="301" r:id="rId10"/>
    <p:sldId id="295" r:id="rId11"/>
    <p:sldId id="266" r:id="rId12"/>
    <p:sldId id="258" r:id="rId13"/>
    <p:sldId id="268" r:id="rId14"/>
    <p:sldId id="261" r:id="rId15"/>
    <p:sldId id="269" r:id="rId16"/>
    <p:sldId id="292" r:id="rId17"/>
    <p:sldId id="305" r:id="rId18"/>
    <p:sldId id="281" r:id="rId19"/>
    <p:sldId id="299" r:id="rId20"/>
    <p:sldId id="300" r:id="rId21"/>
    <p:sldId id="304" r:id="rId22"/>
    <p:sldId id="279" r:id="rId23"/>
    <p:sldId id="284" r:id="rId24"/>
    <p:sldId id="280" r:id="rId25"/>
    <p:sldId id="270" r:id="rId26"/>
    <p:sldId id="263" r:id="rId27"/>
    <p:sldId id="272" r:id="rId28"/>
    <p:sldId id="264" r:id="rId29"/>
    <p:sldId id="271" r:id="rId30"/>
    <p:sldId id="306" r:id="rId31"/>
    <p:sldId id="276" r:id="rId32"/>
    <p:sldId id="277" r:id="rId33"/>
    <p:sldId id="288" r:id="rId34"/>
    <p:sldId id="326" r:id="rId35"/>
    <p:sldId id="302" r:id="rId36"/>
    <p:sldId id="325" r:id="rId37"/>
    <p:sldId id="310" r:id="rId38"/>
    <p:sldId id="311" r:id="rId39"/>
    <p:sldId id="313" r:id="rId40"/>
    <p:sldId id="317" r:id="rId41"/>
    <p:sldId id="289" r:id="rId42"/>
    <p:sldId id="316" r:id="rId43"/>
    <p:sldId id="262" r:id="rId44"/>
    <p:sldId id="319" r:id="rId45"/>
    <p:sldId id="307" r:id="rId46"/>
    <p:sldId id="285" r:id="rId47"/>
    <p:sldId id="287" r:id="rId48"/>
    <p:sldId id="283" r:id="rId49"/>
    <p:sldId id="315" r:id="rId50"/>
    <p:sldId id="286" r:id="rId51"/>
    <p:sldId id="294" r:id="rId52"/>
    <p:sldId id="320" r:id="rId53"/>
    <p:sldId id="318" r:id="rId54"/>
    <p:sldId id="31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9F2"/>
    <a:srgbClr val="FEC018"/>
    <a:srgbClr val="A6A6A6"/>
    <a:srgbClr val="0C2240"/>
    <a:srgbClr val="F0E9DA"/>
    <a:srgbClr val="E4DED0"/>
    <a:srgbClr val="D39F10"/>
    <a:srgbClr val="54C1FE"/>
    <a:srgbClr val="0A843D"/>
    <a:srgbClr val="1C4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p:restoredTop sz="83708"/>
  </p:normalViewPr>
  <p:slideViewPr>
    <p:cSldViewPr snapToGrid="0">
      <p:cViewPr>
        <p:scale>
          <a:sx n="125" d="100"/>
          <a:sy n="125" d="100"/>
        </p:scale>
        <p:origin x="2168"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Absolute calibration from Zee events. More calibration is done, but this is one part of it.</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Monitoring tool implemented alongside the automatic calibration workflow. Shows pre-calibrated and post-calibrated Z-&gt;</a:t>
            </a:r>
            <a:r>
              <a:rPr lang="en-US" sz="1200" dirty="0" err="1"/>
              <a:t>ee</a:t>
            </a:r>
            <a:r>
              <a:rPr lang="en-US" sz="1200" dirty="0"/>
              <a:t> </a:t>
            </a:r>
            <a:r>
              <a:rPr lang="en-US" sz="1200" dirty="0" err="1"/>
              <a:t>mass.Z</a:t>
            </a:r>
            <a:r>
              <a:rPr lang="en-US" sz="1200" dirty="0"/>
              <a:t> mass = 91 GeV </a:t>
            </a:r>
            <a:r>
              <a:rPr lang="en-US" sz="1200" dirty="0">
                <a:sym typeface="Wingdings" pitchFamily="2" charset="2"/>
              </a:rPr>
              <a:t> BLUE is calibrated</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3819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Important to know that the photon shower shape is that of a photon rather than a hadron and with enough resolution (ET).</a:t>
                </a:r>
              </a:p>
              <a:p>
                <a:r>
                  <a:rPr lang="en-US" dirty="0"/>
                  <a:t>Supercluster is a region in (</a:t>
                </a:r>
                <a:r>
                  <a:rPr lang="en-US" dirty="0" err="1"/>
                  <a:t>eta,phi</a:t>
                </a:r>
                <a:r>
                  <a:rPr lang="en-US" dirty="0"/>
                  <a:t>) space that contains multiple clusters (multiple hits?) in a narrow eta window and an extended phi window. Extended range in phi is needed due to bending of the particle’s path due to the magnetic field.</a:t>
                </a:r>
              </a:p>
              <a:p>
                <a:r>
                  <a:rPr lang="en-US" i="1" dirty="0">
                    <a:effectLst/>
                    <a:latin typeface="Helvetica" pitchFamily="2" charset="0"/>
                  </a:rPr>
                  <a:t>Energy deposits in several ECAL channels are clustered under the assumption that each local</a:t>
                </a:r>
                <a:r>
                  <a:rPr lang="en-US" i="0" dirty="0">
                    <a:effectLst/>
                    <a:latin typeface="Helvetica" pitchFamily="2" charset="0"/>
                  </a:rPr>
                  <a:t> </a:t>
                </a:r>
                <a:r>
                  <a:rPr lang="en-US" i="1" dirty="0">
                    <a:effectLst/>
                    <a:latin typeface="Helvetica" pitchFamily="2" charset="0"/>
                  </a:rPr>
                  <a:t>maximum above a certain energy threshold (1 GeV) corresponds to a single particle incident</a:t>
                </a:r>
                <a:r>
                  <a:rPr lang="en-US" i="0" dirty="0">
                    <a:effectLst/>
                    <a:latin typeface="Helvetica" pitchFamily="2" charset="0"/>
                  </a:rPr>
                  <a:t> </a:t>
                </a:r>
                <a:r>
                  <a:rPr lang="en-US" i="1" dirty="0">
                    <a:effectLst/>
                    <a:latin typeface="Helvetica" pitchFamily="2" charset="0"/>
                  </a:rPr>
                  <a:t>on the detector. An ECAL energy deposit may be shared between overlapping clusters, and a</a:t>
                </a:r>
                <a:r>
                  <a:rPr lang="en-US" i="0" dirty="0">
                    <a:effectLst/>
                    <a:latin typeface="Helvetica" pitchFamily="2" charset="0"/>
                  </a:rPr>
                  <a:t> </a:t>
                </a:r>
                <a:r>
                  <a:rPr lang="en-US" i="1" dirty="0">
                    <a:effectLst/>
                    <a:latin typeface="Helvetica" pitchFamily="2" charset="0"/>
                  </a:rPr>
                  <a:t>Gaussian shower profile is used to determine the fraction of the energy deposit to be assigned to</a:t>
                </a:r>
                <a:r>
                  <a:rPr lang="en-US" i="0" dirty="0">
                    <a:effectLst/>
                    <a:latin typeface="Helvetica" pitchFamily="2" charset="0"/>
                  </a:rPr>
                  <a:t> </a:t>
                </a:r>
                <a:r>
                  <a:rPr lang="en-US" i="1" dirty="0">
                    <a:effectLst/>
                    <a:latin typeface="Helvetica" pitchFamily="2" charset="0"/>
                  </a:rPr>
                  <a:t>each of the clusters. Because electrons and photons have a significant probability of showering</a:t>
                </a:r>
                <a:r>
                  <a:rPr lang="en-US" i="0" dirty="0">
                    <a:effectLst/>
                    <a:latin typeface="Helvetica" pitchFamily="2" charset="0"/>
                  </a:rPr>
                  <a:t> </a:t>
                </a:r>
                <a:r>
                  <a:rPr lang="en-US" i="1" dirty="0">
                    <a:effectLst/>
                    <a:latin typeface="Helvetica" pitchFamily="2" charset="0"/>
                  </a:rPr>
                  <a:t>when traversing the CMS tracker, by the time the particle reaches the ECAL, the original object</a:t>
                </a:r>
                <a:r>
                  <a:rPr lang="en-US" i="0" dirty="0">
                    <a:effectLst/>
                    <a:latin typeface="Helvetica" pitchFamily="2" charset="0"/>
                  </a:rPr>
                  <a:t> </a:t>
                </a:r>
                <a:r>
                  <a:rPr lang="en-US" i="1" dirty="0">
                    <a:effectLst/>
                    <a:latin typeface="Helvetica" pitchFamily="2" charset="0"/>
                  </a:rPr>
                  <a:t>may consist of several electrons and/or photons produced from bremsstrahlung and/or pair</a:t>
                </a:r>
                <a:r>
                  <a:rPr lang="en-US" i="0" dirty="0">
                    <a:effectLst/>
                    <a:latin typeface="Helvetica" pitchFamily="2" charset="0"/>
                  </a:rPr>
                  <a:t> </a:t>
                </a:r>
                <a:r>
                  <a:rPr lang="en-US" i="1" dirty="0">
                    <a:effectLst/>
                    <a:latin typeface="Helvetica" pitchFamily="2" charset="0"/>
                  </a:rPr>
                  <a:t>production. The multiple ECAL clusters need to be combined into a single SC that captures</a:t>
                </a:r>
                <a:r>
                  <a:rPr lang="en-US" i="0" dirty="0">
                    <a:effectLst/>
                    <a:latin typeface="Helvetica" pitchFamily="2" charset="0"/>
                  </a:rPr>
                  <a:t> </a:t>
                </a:r>
                <a:r>
                  <a:rPr lang="en-US" i="1" dirty="0">
                    <a:effectLst/>
                    <a:latin typeface="Helvetica" pitchFamily="2" charset="0"/>
                  </a:rPr>
                  <a:t>the energy of the original electron/photon.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ET =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when massless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 This variable makes a good separation between unconverted photons (energy not spread in tracker) and converted photons (energy spread by B-field before reaching ECAL) and is used to make this separation in the photon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Jets have much larger spread in multiple crystals than photons.</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r>
                  <a:rPr lang="en-US" b="0" i="0" dirty="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a:t>𝜂</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make sure photon candidates are isolated. It’s a good way to discriminate against fake photons from jet </a:t>
            </a:r>
            <a:r>
              <a:rPr lang="en-US" dirty="0" err="1"/>
              <a:t>deacys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photon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Tracker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Charged had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charged hadron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E-veto: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DO NOT MENTION BAD EFFICIENCY PROBLEMS!</a:t>
            </a:r>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Analysis sensitivity:</a:t>
                </a:r>
              </a:p>
              <a:p>
                <a:pPr marL="0" indent="0">
                  <a:buSzPct val="80000"/>
                  <a:buNone/>
                  <a:tabLst>
                    <a:tab pos="1057275" algn="l"/>
                  </a:tabLst>
                </a:pPr>
                <a:r>
                  <a:rPr lang="en-US" sz="1200" b="1"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lvl="1"/>
                <a:endParaRPr lang="en-US" sz="1200" i="0"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lvl="0" indent="0">
                  <a:buFont typeface="Arial" panose="020B0604020202020204" pitchFamily="34" charset="0"/>
                  <a:buNone/>
                </a:pPr>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Optimal events means events that have signal-like kinematic characteristics, good 4-photon mass resolution, and high scores from the photon multivariate analysis in the “photon-like” region. (From main BDT slide)</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In order to increase the sensitivity of the analysis, the events are divided into categories, such that “high-performance” categories are characterized by a higher signal-to-background ratio and/or better mass resolution. The categorization is performed based on the output of the BDT event classifier.</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Higher signal to background comes from the fact that we’re choosing BDT scores with optimal event characteristics such that with real data, more potential signal events would be retained.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a:t>
                </a:r>
                <a:r>
                  <a:rPr lang="en-US" sz="12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categoryis</a:t>
                </a: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used and only the events within that category are kept.</a:t>
                </a:r>
                <a:endParaRPr lang="en-US" sz="1200" i="0" u="sng"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directly improves sensitivity!!! Your ability to extract a signal event is increased due to the optimal event characteristics of events within this category.</a:t>
                </a:r>
              </a:p>
            </p:txBody>
          </p:sp>
        </mc:Choice>
        <mc:Fallback xmlns="">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ea typeface="CMU Serif Roman" panose="02000603000000000000" pitchFamily="2" charset="0"/>
                    <a:cs typeface="CMU Serif Roman" panose="02000603000000000000" pitchFamily="2" charset="0"/>
                  </a:rPr>
                  <a:t>𝜎_𝑒𝑓𝑓</a:t>
                </a:r>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Choice>
        <mc:Fallback xmlns="">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𝜎(𝑝𝑝→ℎ)  × 𝐵𝑟(ℎ→𝑎𝑎→𝛾𝛾𝛾𝛾)</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shortcomings: hierarchy problem, neutrino masses, dark matter</a:t>
            </a:r>
          </a:p>
          <a:p>
            <a:r>
              <a:rPr lang="en-US" dirty="0"/>
              <a:t>SM has SU(3)_C x SU(2)_L x U(1)_Y internal symmetry</a:t>
            </a:r>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The background model is built to describe the shape of the </a:t>
            </a:r>
            <a:r>
              <a:rPr lang="en-US" i="1" dirty="0" err="1">
                <a:effectLst/>
                <a:latin typeface="Helvetica" pitchFamily="2" charset="0"/>
              </a:rPr>
              <a:t>mgggg</a:t>
            </a:r>
            <a:r>
              <a:rPr lang="en-US" i="1" dirty="0">
                <a:effectLst/>
                <a:latin typeface="Helvetica" pitchFamily="2" charset="0"/>
              </a:rPr>
              <a:t> distribution that results from processes other than the signal process. Since the shape of this distribution is not known, different functional forms must be considered in the construction of the background model.</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Idea behind choosing a function:</a:t>
            </a:r>
          </a:p>
          <a:p>
            <a:r>
              <a:rPr lang="en-US" i="1" dirty="0">
                <a:effectLst/>
                <a:latin typeface="Helvetica" pitchFamily="2" charset="0"/>
              </a:rPr>
              <a:t>As part of the background modeling procedure, a large set of candidate functions are considered that includes exponentials, Bernstein polynomials, Laurent series, and power law functions. A subset of functions from each family are used to build the background model. For each family, the maximum order of parameters is fixed by means of a likelihood ration test, and the minimum order is determined by applying a requirement on the goodness-of-fit.</a:t>
            </a: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1102082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a:p>
            <a:r>
              <a:rPr lang="en-US" dirty="0" err="1"/>
              <a:t>Pseudorapidity</a:t>
            </a:r>
            <a:r>
              <a:rPr lang="en-US" dirty="0"/>
              <a:t> is Lorentz invariant under longitudinal boosts (along z).</a:t>
            </a:r>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SU(2) doublet.</a:t>
            </a:r>
          </a:p>
          <a:p>
            <a:r>
              <a:rPr lang="en-US" dirty="0"/>
              <a:t>Q_L is left handed quarks. </a:t>
            </a:r>
            <a:r>
              <a:rPr lang="en-US" dirty="0" err="1"/>
              <a:t>d_R</a:t>
            </a:r>
            <a:r>
              <a:rPr lang="en-US" dirty="0"/>
              <a:t> is right handed down-type quarks. </a:t>
            </a:r>
            <a:r>
              <a:rPr lang="en-US" dirty="0" err="1"/>
              <a:t>u_R</a:t>
            </a:r>
            <a:r>
              <a:rPr lang="en-US" dirty="0"/>
              <a:t> is right handed up-type quarks. L_L is left handed leptons. </a:t>
            </a:r>
            <a:r>
              <a:rPr lang="en-US" dirty="0" err="1"/>
              <a:t>e_R</a:t>
            </a:r>
            <a:r>
              <a:rPr lang="en-US" dirty="0"/>
              <a:t> is right handed leptons. HC is Hermitian conjugate.</a:t>
            </a:r>
          </a:p>
          <a:p>
            <a:r>
              <a:rPr lang="en-US" dirty="0"/>
              <a:t>4x4 generators are why </a:t>
            </a:r>
            <a:r>
              <a:rPr lang="en-US" dirty="0" err="1"/>
              <a:t>e^Xt</a:t>
            </a:r>
            <a:r>
              <a:rPr lang="en-US" dirty="0"/>
              <a:t> retains G^0. t2 is (0 1 // -1 0) and yields the G^0 back when multiplying it out.</a:t>
            </a:r>
          </a:p>
          <a:p>
            <a:pPr algn="l"/>
            <a:r>
              <a:rPr lang="en-US" dirty="0"/>
              <a:t>Unitary gauge allows me to get rid of the exponential.</a:t>
            </a:r>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2717739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Excluding h mixing terms from Phi and only considering the </a:t>
            </a:r>
            <a:r>
              <a:rPr lang="en-US" dirty="0" err="1"/>
              <a:t>vev</a:t>
            </a:r>
            <a:r>
              <a:rPr lang="en-US" dirty="0"/>
              <a:t> in the doublet.</a:t>
            </a:r>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772008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Rho = 1 is an experimental observation but it technically is 1.0004 – something offset slightly.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FCNC is when you change quark flavor without a W boson (hence the neutral).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 tree-level FCNC contribution from the scalar sector is avoided if each sector of fermions, up, down, and leptons, couples to only one of the doublets. Then the Yukawa couplings of all three neutral Higgs mass eigenstates remain aligned to the fermion mass matrices and are simultaneously diagonalized, e.g. can’t do H/A -&gt; </a:t>
                </a:r>
                <a:r>
                  <a:rPr lang="en-US"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tc</a:t>
                </a: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but can do H/A -&gt; ttbar</a:t>
                </a: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b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Anything</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not in that list, e.g., 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riplets,</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need specially chosen</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(contrived)</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VEV for rho </a:t>
                </a:r>
                <a14:m>
                  <m:oMath xmlns:m="http://schemas.openxmlformats.org/officeDocument/2006/math">
                    <m:r>
                      <a:rPr lang="en-US" sz="1200" b="0" i="1" u="none" smtClean="0">
                        <a:solidFill>
                          <a:schemeClr val="bg1"/>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354894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physics means more particles, e.g., pseudoscalar bosons.</a:t>
            </a:r>
          </a:p>
          <a:p>
            <a:r>
              <a:rPr lang="en-US" dirty="0"/>
              <a:t>”And more” can refer to additional sources of CP-violation. Higgs could be a pseudo-Goldstone boson from a greater gauge group, which would explain the low mass.  There could also be an answer to unified gauge coupling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hierarchy problem is related to the EW scale (Higgs VEV) being so small relative to Planck scale NOT the Higgs mass. Large corrections are needed to keep the Higgs mass low where it is… Fine tuning problem</a:t>
            </a:r>
          </a:p>
          <a:p>
            <a:r>
              <a:rPr lang="en-US" dirty="0"/>
              <a:t>I’m looking for pseudoscalar bosons  (CP-odd, e.g., imaginary bottom half of Higgs doublet). Many models predict pseudoscalars and leave a large phase space to be explored.</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186651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CMSSW is the event </a:t>
            </a:r>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2361105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photons such that any presence of signal is removed from the data. Would expect a signal event to have pairs of photons that form pseudoscalar candidates with the correct mass. This prohibits that and makes it “random”.</a:t>
            </a:r>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Python-based framework for processing flat tree </a:t>
            </a:r>
            <a:r>
              <a:rPr lang="en-US" dirty="0" err="1"/>
              <a:t>nanoAOD</a:t>
            </a:r>
            <a:r>
              <a:rPr lang="en-US" dirty="0"/>
              <a:t> files. It’s part of the move towards using </a:t>
            </a:r>
            <a:r>
              <a:rPr lang="en-US" dirty="0" err="1"/>
              <a:t>nanoAOD</a:t>
            </a:r>
            <a:r>
              <a:rPr lang="en-US" dirty="0"/>
              <a:t> and replaces the old framework, </a:t>
            </a:r>
            <a:r>
              <a:rPr lang="en-US" dirty="0" err="1"/>
              <a:t>Flashgg</a:t>
            </a:r>
            <a:r>
              <a:rPr lang="en-US" dirty="0"/>
              <a:t>, which processed </a:t>
            </a:r>
            <a:r>
              <a:rPr lang="en-US" dirty="0" err="1"/>
              <a:t>miniAOD</a:t>
            </a:r>
            <a:r>
              <a:rPr lang="en-US" dirty="0"/>
              <a:t> files using CMSSW. (see other backup if necessary)</a:t>
            </a:r>
          </a:p>
          <a:p>
            <a:endParaRPr lang="en-US" dirty="0"/>
          </a:p>
          <a:p>
            <a:r>
              <a:rPr lang="en-US" dirty="0"/>
              <a:t>Columnar: do operations to all events at once rather than per-event. Faster to implement usually (Python).</a:t>
            </a:r>
          </a:p>
          <a:p>
            <a:r>
              <a:rPr lang="en-US" dirty="0"/>
              <a:t>Columnar is faster in the modern implementation using Python. This also works very well with the smaller data sizes (</a:t>
            </a:r>
            <a:r>
              <a:rPr lang="en-US" dirty="0" err="1"/>
              <a:t>nanoAOD</a:t>
            </a:r>
            <a:r>
              <a:rPr lang="en-US" dirty="0"/>
              <a:t>) that CMS now uses. </a:t>
            </a:r>
          </a:p>
          <a:p>
            <a:r>
              <a:rPr lang="en-US" dirty="0"/>
              <a:t>Coffea backend is incredibly efficient and accesses the ROOT file and events list for you. Enable quick start into analysis.</a:t>
            </a:r>
          </a:p>
          <a:p>
            <a:r>
              <a:rPr lang="en-US" dirty="0"/>
              <a:t>Systematics adds variation to events, corrections make MC closer to data, and object selections is easier access to leptons, jets, muons, etc. In current </a:t>
            </a:r>
            <a:r>
              <a:rPr lang="en-US" dirty="0" err="1"/>
              <a:t>HiggsDNA</a:t>
            </a:r>
            <a:r>
              <a:rPr lang="en-US" dirty="0"/>
              <a:t> selections folder.</a:t>
            </a:r>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4190953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2347280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100k events required to make deep learning worth it.</a:t>
            </a:r>
          </a:p>
          <a:p>
            <a:r>
              <a:rPr lang="en-US" dirty="0"/>
              <a:t>BDT are way easier but can be outperformed with larger training sets.</a:t>
            </a:r>
          </a:p>
          <a:p>
            <a:r>
              <a:rPr lang="en-US" dirty="0"/>
              <a:t>Deep learning might remove some of the questions about which variables should we train the BDT with.</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2994298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1004722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47</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48</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49</a:t>
            </a:fld>
            <a:endParaRPr lang="en-US"/>
          </a:p>
        </p:txBody>
      </p:sp>
    </p:spTree>
    <p:extLst>
      <p:ext uri="{BB962C8B-B14F-4D97-AF65-F5344CB8AC3E}">
        <p14:creationId xmlns:p14="http://schemas.microsoft.com/office/powerpoint/2010/main" val="67290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erif Roman" panose="02000603000000000000" pitchFamily="2" charset="0"/>
                <a:ea typeface="CMU Serif Roman" panose="02000603000000000000" pitchFamily="2" charset="0"/>
                <a:cs typeface="CMU Serif Roman" panose="02000603000000000000" pitchFamily="2" charset="0"/>
              </a:rPr>
              <a:t>Efficiencies curve for one of the best event selection BDT models. A match between train/test curves and their associated area under curve (AUC) indicates a lack of overtraining.</a:t>
            </a:r>
          </a:p>
          <a:p>
            <a:r>
              <a:rPr lang="en-US" sz="1200" dirty="0">
                <a:latin typeface="CMU Serif Roman" panose="02000603000000000000" pitchFamily="2" charset="0"/>
                <a:ea typeface="CMU Serif Roman" panose="02000603000000000000" pitchFamily="2" charset="0"/>
                <a:cs typeface="CMU Serif Roman" panose="02000603000000000000" pitchFamily="2" charset="0"/>
              </a:rPr>
              <a:t>Overtraining check by comparing prediction distribution of trained event selection BDT model for m</a:t>
            </a:r>
            <a:r>
              <a:rPr lang="en-US" sz="1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Efficiency checks can be done for the entire model at once and even/odd checks must be done by nominal mass point.</a:t>
            </a:r>
          </a:p>
          <a:p>
            <a:endParaRPr lang="en-US" dirty="0"/>
          </a:p>
          <a:p>
            <a:r>
              <a:rPr lang="en-US" dirty="0"/>
              <a:t>Early stopping stops the training if no significant improvement in the training metric has been shown after a certain number of epochs (</a:t>
            </a:r>
            <a:r>
              <a:rPr lang="en-US" dirty="0" err="1"/>
              <a:t>i</a:t>
            </a:r>
            <a:r>
              <a:rPr lang="en-US" dirty="0"/>
              <a:t>..e, training rounds). </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Cross-validation is something I plan to do which can help reduce overtraining even more – if it ends up being necessary.</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50</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1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1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51</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 3 (2N total + N-1 for normalization </a:t>
            </a:r>
            <a:r>
              <a:rPr lang="en-US" dirty="0">
                <a:sym typeface="Wingdings" pitchFamily="2" charset="2"/>
              </a:rPr>
              <a:t> 2 Gaussian = 5-2 = 3 </a:t>
            </a:r>
            <a:r>
              <a:rPr lang="en-US" dirty="0" err="1">
                <a:sym typeface="Wingdings" pitchFamily="2" charset="2"/>
              </a:rPr>
              <a:t>dof</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52</a:t>
            </a:fld>
            <a:endParaRPr lang="en-US"/>
          </a:p>
        </p:txBody>
      </p:sp>
    </p:spTree>
    <p:extLst>
      <p:ext uri="{BB962C8B-B14F-4D97-AF65-F5344CB8AC3E}">
        <p14:creationId xmlns:p14="http://schemas.microsoft.com/office/powerpoint/2010/main" val="253703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It’s not that AMS is inherently “better” in general. It’s the only valid choice for our case where s </a:t>
                </a:r>
                <a14:m>
                  <m:oMath xmlns:m="http://schemas.openxmlformats.org/officeDocument/2006/math">
                    <m:r>
                      <a:rPr lang="en-US" b="0" i="1" smtClean="0">
                        <a:latin typeface="Cambria Math" panose="02040503050406030204" pitchFamily="18" charset="0"/>
                      </a:rPr>
                      <m:t>∼</m:t>
                    </m:r>
                  </m:oMath>
                </a14:m>
                <a:r>
                  <a:rPr lang="en-US" dirty="0"/>
                  <a:t> b</a:t>
                </a:r>
                <a:r>
                  <a:rPr lang="en-US" baseline="0" dirty="0"/>
                  <a:t> (due to low statistics of all processes). Plot shows how AMS is a much better estimation of significance (Z_0) than s/sqrt(b) when s is s and b are similar in size.</a:t>
                </a:r>
              </a:p>
              <a:p>
                <a:r>
                  <a:rPr lang="en-US" baseline="0"/>
                  <a:t>Plot </a:t>
                </a:r>
                <a:r>
                  <a:rPr lang="en-US" baseline="0" dirty="0"/>
                  <a:t>t</a:t>
                </a:r>
                <a:r>
                  <a:rPr lang="en-US" baseline="0"/>
                  <a:t>aken </a:t>
                </a:r>
                <a:r>
                  <a:rPr lang="en-US" baseline="0" dirty="0"/>
                  <a:t>from DOI 10.1140/</a:t>
                </a:r>
                <a:r>
                  <a:rPr lang="en-US" baseline="0" dirty="0" err="1"/>
                  <a:t>epjc</a:t>
                </a:r>
                <a:r>
                  <a:rPr lang="en-US" baseline="0" dirty="0"/>
                  <a:t>/s10052-011-1554-0.</a:t>
                </a:r>
                <a:endParaRPr lang="en-US" dirty="0"/>
              </a:p>
            </p:txBody>
          </p:sp>
        </mc:Choice>
        <mc:Fallback>
          <p:sp>
            <p:nvSpPr>
              <p:cNvPr id="3" name="Notes Placeholder 2"/>
              <p:cNvSpPr>
                <a:spLocks noGrp="1"/>
              </p:cNvSpPr>
              <p:nvPr>
                <p:ph type="body" idx="1"/>
              </p:nvPr>
            </p:nvSpPr>
            <p:spPr/>
            <p:txBody>
              <a:bodyPr/>
              <a:lstStyle/>
              <a:p>
                <a:r>
                  <a:rPr lang="en-US" dirty="0"/>
                  <a:t>It’s not that AMS is inherently “better” in general. It’s the only valid choice for our case where s </a:t>
                </a:r>
                <a:r>
                  <a:rPr lang="en-US" b="0" i="0">
                    <a:latin typeface="Cambria Math" panose="02040503050406030204" pitchFamily="18" charset="0"/>
                  </a:rPr>
                  <a:t>∼</a:t>
                </a:r>
                <a:r>
                  <a:rPr lang="en-US" dirty="0"/>
                  <a:t> b</a:t>
                </a:r>
                <a:r>
                  <a:rPr lang="en-US" baseline="0" dirty="0"/>
                  <a:t> (due to low statistics of all processes). Plot shows how AMS is a much better estimation of significance (Z_0) than s/sqrt(b) when s is s and b are similar in size.</a:t>
                </a:r>
              </a:p>
              <a:p>
                <a:r>
                  <a:rPr lang="en-US" baseline="0"/>
                  <a:t>Plot </a:t>
                </a:r>
                <a:r>
                  <a:rPr lang="en-US" baseline="0" dirty="0"/>
                  <a:t>t</a:t>
                </a:r>
                <a:r>
                  <a:rPr lang="en-US" baseline="0"/>
                  <a:t>aken </a:t>
                </a:r>
                <a:r>
                  <a:rPr lang="en-US" baseline="0" dirty="0"/>
                  <a:t>from DOI 10.1140/</a:t>
                </a:r>
                <a:r>
                  <a:rPr lang="en-US" baseline="0" dirty="0" err="1"/>
                  <a:t>epjc</a:t>
                </a:r>
                <a:r>
                  <a:rPr lang="en-US" baseline="0" dirty="0"/>
                  <a:t>/s10052-011-1554-0.</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53</a:t>
            </a:fld>
            <a:endParaRPr lang="en-US"/>
          </a:p>
        </p:txBody>
      </p:sp>
    </p:spTree>
    <p:extLst>
      <p:ext uri="{BB962C8B-B14F-4D97-AF65-F5344CB8AC3E}">
        <p14:creationId xmlns:p14="http://schemas.microsoft.com/office/powerpoint/2010/main" val="1590168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cosh</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Because of the definition of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pseudorapidity</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I’m not well versed enough to derive that on the fly.</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54</a:t>
            </a:fld>
            <a:endParaRPr lang="en-US"/>
          </a:p>
        </p:txBody>
      </p:sp>
    </p:spTree>
    <p:extLst>
      <p:ext uri="{BB962C8B-B14F-4D97-AF65-F5344CB8AC3E}">
        <p14:creationId xmlns:p14="http://schemas.microsoft.com/office/powerpoint/2010/main" val="222758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Rate = speed due to collision rate increase with HL – Latency = delay of electronics (for triggers + DAQ). Larger latency required due to increased processing. Requires more memory (RAM).</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Reduced crystal operating temperature 18C -&gt; 9C keeps radiation induced noise in avalanche </a:t>
            </a:r>
            <a:r>
              <a:rPr lang="en-US" sz="1200" dirty="0" err="1"/>
              <a:t>photodiodies</a:t>
            </a:r>
            <a:r>
              <a:rPr lang="en-US" sz="1200" dirty="0"/>
              <a:t> (APDs) below 250 MeV. (</a:t>
            </a:r>
            <a:r>
              <a:rPr lang="en-US" dirty="0"/>
              <a:t>The aging of the crystals, which causes a loss of their transparency as well as increased leakage currents in the APDs, will be mitigated by lowering the operating temperature from 18 °C to 9 °C )</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front-end and the back-end electronics will be replaced during Long Shutdown 3 (2023-2027) to cope with the 7.5 fold increase in Level 1 (L1) trigger and readout rate and to achieve a timing resolution of 30 </a:t>
            </a:r>
            <a:r>
              <a:rPr lang="en-US" sz="1200" dirty="0" err="1"/>
              <a:t>ps</a:t>
            </a:r>
            <a:r>
              <a:rPr lang="en-US" sz="1200" dirty="0"/>
              <a:t> for photons and electrons with E ≥ 50 GeV. An on-detector data compression scheme in combination with high bandwidth optical connections allows single crystal information to be sent from the on-detector electronics to the off-detector processor boards at the LHC collision rate of 40 </a:t>
            </a:r>
            <a:r>
              <a:rPr lang="en-US" sz="1200" dirty="0" err="1"/>
              <a:t>MHz.</a:t>
            </a:r>
            <a:r>
              <a:rPr lang="en-US" sz="1200" dirty="0"/>
              <a:t> </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crystals used to trigger because we have high speed optics (cables) and can process data faster (FPGA).</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30 </a:t>
            </a:r>
            <a:r>
              <a:rPr lang="en-US" sz="1200" dirty="0" err="1"/>
              <a:t>ps</a:t>
            </a:r>
            <a:r>
              <a:rPr lang="en-US" sz="1200" dirty="0"/>
              <a:t> time resolution can be used to determine the vertex position with 1 cm precision and is achieved with a shorter pulse shape and a four times higher sampling rate compared to the current ECAL.</a:t>
            </a:r>
          </a:p>
          <a:p>
            <a:pPr lvl="0">
              <a:lnSpc>
                <a:spcPct val="120000"/>
              </a:lnSpc>
              <a:buSzPct val="80000"/>
              <a:tabLst>
                <a:tab pos="1057275" algn="l"/>
              </a:tabLst>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MY WORK:</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messages/words)</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a:p>
            <a:pPr lvl="0">
              <a:lnSpc>
                <a:spcPct val="120000"/>
              </a:lnSpc>
              <a:buSzPct val="80000"/>
              <a:tabLst>
                <a:tab pos="1057275" algn="l"/>
              </a:tabLst>
            </a:pPr>
            <a:r>
              <a:rPr lang="en-US" sz="1200" dirty="0"/>
              <a:t>Passive motherboard is from current ECAL hardware</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(configure, align words, optimize pedestal ADCs from APD voltage)</a:t>
            </a:r>
            <a:endParaRPr lang="en-US" sz="1200" dirty="0"/>
          </a:p>
          <a:p>
            <a:pPr lvl="0">
              <a:lnSpc>
                <a:spcPct val="120000"/>
              </a:lnSpc>
              <a:buSzPct val="80000"/>
              <a:tabLst>
                <a:tab pos="1057275" algn="l"/>
              </a:tabLst>
            </a:pPr>
            <a:r>
              <a:rPr lang="en-US" sz="1200" dirty="0"/>
              <a:t>Took test beam shifts, preparation of high-level software for real-world environment rather for tests. My part in the analysis involves generating templates of signal shape from physics events.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40167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FPGA = fully programable gate array</a:t>
            </a:r>
          </a:p>
          <a:p>
            <a:r>
              <a:rPr lang="en-US" dirty="0"/>
              <a:t>ELM = Embedded Linux </a:t>
            </a:r>
            <a:r>
              <a:rPr lang="en-US" dirty="0" err="1"/>
              <a:t>Mzzanine</a:t>
            </a:r>
            <a:endParaRPr lang="en-US" dirty="0"/>
          </a:p>
          <a:p>
            <a:r>
              <a:rPr lang="en-US" dirty="0"/>
              <a:t>4 </a:t>
            </a:r>
            <a:r>
              <a:rPr lang="en-US" dirty="0" err="1"/>
              <a:t>lpGBTs</a:t>
            </a:r>
            <a:r>
              <a:rPr lang="en-US" dirty="0"/>
              <a:t>: 1 master to talk to BCP, 3 slaves. Receive clock and control signals from BCP and send signals from VFEs to off-detector BCP.</a:t>
            </a:r>
          </a:p>
          <a:p>
            <a:r>
              <a:rPr lang="en-US" dirty="0"/>
              <a:t>”additional hardware” = extra BCP in 892</a:t>
            </a:r>
          </a:p>
          <a:p>
            <a:r>
              <a:rPr lang="en-US" dirty="0"/>
              <a:t>Prepare hardware for test beams = take apart test stand in 892 and put it back together in H4</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124754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12/11/23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12/11/23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12/11/23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12/11/23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12/11/23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12/11/23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12/11/23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12/11/23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12/11/23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12/11/23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12/11/23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12/11/23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510.pn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45.png"/><Relationship Id="rId9"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509516B7-9470-7A0B-6661-BC614061C319}"/>
              </a:ext>
            </a:extLst>
          </p:cNvPr>
          <p:cNvPicPr>
            <a:picLocks noChangeAspect="1"/>
          </p:cNvPicPr>
          <p:nvPr/>
        </p:nvPicPr>
        <p:blipFill>
          <a:blip r:embed="rId3"/>
          <a:stretch>
            <a:fillRect/>
          </a:stretch>
        </p:blipFill>
        <p:spPr>
          <a:xfrm>
            <a:off x="4521524" y="1392689"/>
            <a:ext cx="7546519" cy="446342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014149"/>
                <a:ext cx="3546513" cy="4829702"/>
              </a:xfrm>
            </p:spPr>
            <p:txBody>
              <a:bodyPr anchor="ctr">
                <a:noAutofit/>
              </a:bodyPr>
              <a:lstStyle/>
              <a:p>
                <a:pPr>
                  <a:lnSpc>
                    <a:spcPct val="120000"/>
                  </a:lnSpc>
                  <a:spcBef>
                    <a:spcPts val="16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There is a desire to streamline calibration and monitoring of ECAL.</a:t>
                </a:r>
              </a:p>
              <a:p>
                <a:pPr>
                  <a:lnSpc>
                    <a:spcPct val="120000"/>
                  </a:lnSpc>
                  <a:spcBef>
                    <a:spcPts val="1600"/>
                  </a:spcBef>
                  <a:buSzPct val="80000"/>
                  <a:tabLst>
                    <a:tab pos="1057275" algn="l"/>
                  </a:tabLst>
                </a:pPr>
                <a:r>
                  <a:rPr lang="en-US" sz="2000" dirty="0">
                    <a:latin typeface="CMU Serif Roman" panose="02000603000000000000" pitchFamily="2" charset="0"/>
                    <a:ea typeface="CMU Serif Roman" panose="02000603000000000000" pitchFamily="2" charset="0"/>
                    <a:cs typeface="CMU Serif Roman" panose="02000603000000000000" pitchFamily="2" charset="0"/>
                  </a:rPr>
                  <a:t>Developed an automatic monitoring tool alongside the new automatic ECAL calibration software.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𝑍</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𝑒𝑒</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events are one way to calibrate the detector.</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1014149"/>
                <a:ext cx="3546513" cy="4829702"/>
              </a:xfrm>
              <a:blipFill>
                <a:blip r:embed="rId4"/>
                <a:stretch>
                  <a:fillRect l="-107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264450" y="6278648"/>
            <a:ext cx="431550" cy="365125"/>
          </a:xfrm>
        </p:spPr>
        <p:txBody>
          <a:bodyPr/>
          <a:lstStyle/>
          <a:p>
            <a:fld id="{CA08304B-578E-B84D-8D62-C3895E12D406}" type="slidenum">
              <a:rPr lang="en-US" smtClean="0"/>
              <a:t>10</a:t>
            </a:fld>
            <a:endParaRPr lang="en-US" dirty="0"/>
          </a:p>
        </p:txBody>
      </p:sp>
    </p:spTree>
    <p:extLst>
      <p:ext uri="{BB962C8B-B14F-4D97-AF65-F5344CB8AC3E}">
        <p14:creationId xmlns:p14="http://schemas.microsoft.com/office/powerpoint/2010/main" val="105437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a:bodyPr>
          <a:lstStyle/>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analysis framework that I’m helping develop.</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xmlns="">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60457" y="1033436"/>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12</a:t>
            </a:fld>
            <a:endParaRPr lang="en-US"/>
          </a:p>
        </p:txBody>
      </p:sp>
    </p:spTree>
    <p:extLst>
      <p:ext uri="{BB962C8B-B14F-4D97-AF65-F5344CB8AC3E}">
        <p14:creationId xmlns:p14="http://schemas.microsoft.com/office/powerpoint/2010/main" val="1687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198" y="98468"/>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8" y="948690"/>
                <a:ext cx="9262849" cy="5588588"/>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Nominal 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8" y="948690"/>
                <a:ext cx="9262849" cy="5588588"/>
              </a:xfrm>
              <a:blipFill>
                <a:blip r:embed="rId3"/>
                <a:stretch>
                  <a:fillRect l="-410" t="-158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9285282"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14</a:t>
            </a:fld>
            <a:endParaRPr lang="en-US" dirty="0"/>
          </a:p>
        </p:txBody>
      </p:sp>
      <p:grpSp>
        <p:nvGrpSpPr>
          <p:cNvPr id="37" name="Group 36">
            <a:extLst>
              <a:ext uri="{FF2B5EF4-FFF2-40B4-BE49-F238E27FC236}">
                <a16:creationId xmlns:a16="http://schemas.microsoft.com/office/drawing/2014/main" id="{9BEAA554-454F-3FD0-26D9-40889776794E}"/>
              </a:ext>
            </a:extLst>
          </p:cNvPr>
          <p:cNvGrpSpPr/>
          <p:nvPr/>
        </p:nvGrpSpPr>
        <p:grpSpPr>
          <a:xfrm>
            <a:off x="8789413" y="1132883"/>
            <a:ext cx="3402587" cy="3450463"/>
            <a:chOff x="8715878" y="304024"/>
            <a:chExt cx="3402587" cy="3450463"/>
          </a:xfrm>
        </p:grpSpPr>
        <p:grpSp>
          <p:nvGrpSpPr>
            <p:cNvPr id="16" name="Group 15">
              <a:extLst>
                <a:ext uri="{FF2B5EF4-FFF2-40B4-BE49-F238E27FC236}">
                  <a16:creationId xmlns:a16="http://schemas.microsoft.com/office/drawing/2014/main" id="{E9B6E18D-ED4E-82CF-DBEB-9F0362716CCA}"/>
                </a:ext>
              </a:extLst>
            </p:cNvPr>
            <p:cNvGrpSpPr/>
            <p:nvPr/>
          </p:nvGrpSpPr>
          <p:grpSpPr>
            <a:xfrm>
              <a:off x="11218465" y="304024"/>
              <a:ext cx="900000" cy="1195705"/>
              <a:chOff x="11218465" y="304024"/>
              <a:chExt cx="900000" cy="1195705"/>
            </a:xfrm>
          </p:grpSpPr>
          <p:sp>
            <p:nvSpPr>
              <p:cNvPr id="15" name="Rectangle 14">
                <a:extLst>
                  <a:ext uri="{FF2B5EF4-FFF2-40B4-BE49-F238E27FC236}">
                    <a16:creationId xmlns:a16="http://schemas.microsoft.com/office/drawing/2014/main" id="{CE426400-BE37-7E77-22FE-553B223AF24E}"/>
                  </a:ext>
                </a:extLst>
              </p:cNvPr>
              <p:cNvSpPr/>
              <p:nvPr/>
            </p:nvSpPr>
            <p:spPr>
              <a:xfrm rot="3232469">
                <a:off x="11451862" y="1285679"/>
                <a:ext cx="117692" cy="30133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B17B0-371C-C0E8-A2D4-812838034F4B}"/>
                  </a:ext>
                </a:extLst>
              </p:cNvPr>
              <p:cNvSpPr/>
              <p:nvPr/>
            </p:nvSpPr>
            <p:spPr>
              <a:xfrm rot="2373750">
                <a:off x="11587400" y="304024"/>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DCCAE-8AFE-82D2-9246-0799E04D21C1}"/>
                  </a:ext>
                </a:extLst>
              </p:cNvPr>
              <p:cNvSpPr/>
              <p:nvPr/>
            </p:nvSpPr>
            <p:spPr>
              <a:xfrm rot="3276799">
                <a:off x="11617665" y="802853"/>
                <a:ext cx="101600" cy="90000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8D81423-2F90-77A4-AD47-12C0FBE36807}"/>
                </a:ext>
              </a:extLst>
            </p:cNvPr>
            <p:cNvGrpSpPr/>
            <p:nvPr/>
          </p:nvGrpSpPr>
          <p:grpSpPr>
            <a:xfrm rot="11374873">
              <a:off x="8715878" y="2558782"/>
              <a:ext cx="1202584" cy="1195705"/>
              <a:chOff x="11115664" y="600753"/>
              <a:chExt cx="1202584" cy="1195705"/>
            </a:xfrm>
          </p:grpSpPr>
          <p:sp>
            <p:nvSpPr>
              <p:cNvPr id="20" name="Rectangle 19">
                <a:extLst>
                  <a:ext uri="{FF2B5EF4-FFF2-40B4-BE49-F238E27FC236}">
                    <a16:creationId xmlns:a16="http://schemas.microsoft.com/office/drawing/2014/main" id="{F9E7ACE8-94A8-E428-FFF6-9444D25A0FC5}"/>
                  </a:ext>
                </a:extLst>
              </p:cNvPr>
              <p:cNvSpPr/>
              <p:nvPr/>
            </p:nvSpPr>
            <p:spPr>
              <a:xfrm rot="2770089">
                <a:off x="11673555" y="601598"/>
                <a:ext cx="86801" cy="1202584"/>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55EAD-E909-F4BC-7E31-03656D861586}"/>
                  </a:ext>
                </a:extLst>
              </p:cNvPr>
              <p:cNvSpPr/>
              <p:nvPr/>
            </p:nvSpPr>
            <p:spPr>
              <a:xfrm rot="2373750">
                <a:off x="11455228" y="600753"/>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F832C3-BE6C-C437-38E8-A8C333321B7B}"/>
                </a:ext>
              </a:extLst>
            </p:cNvPr>
            <p:cNvSpPr/>
            <p:nvPr/>
          </p:nvSpPr>
          <p:spPr>
            <a:xfrm rot="15865272">
              <a:off x="9484363" y="1003651"/>
              <a:ext cx="2160000" cy="21600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AF6416-CF10-D446-679A-44127683A532}"/>
                </a:ext>
              </a:extLst>
            </p:cNvPr>
            <p:cNvSpPr/>
            <p:nvPr/>
          </p:nvSpPr>
          <p:spPr>
            <a:xfrm rot="15865272">
              <a:off x="10239321" y="1723651"/>
              <a:ext cx="720000" cy="72000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10F25F-617D-5073-D7F5-CC8807366F99}"/>
                </a:ext>
              </a:extLst>
            </p:cNvPr>
            <p:cNvSpPr/>
            <p:nvPr/>
          </p:nvSpPr>
          <p:spPr>
            <a:xfrm rot="15865272">
              <a:off x="10524451" y="1993651"/>
              <a:ext cx="180000" cy="18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0B6F78-1C02-7D8D-FDA3-6971B7E10E5A}"/>
                </a:ext>
              </a:extLst>
            </p:cNvPr>
            <p:cNvCxnSpPr>
              <a:cxnSpLocks/>
              <a:stCxn id="39" idx="0"/>
              <a:endCxn id="12" idx="1"/>
            </p:cNvCxnSpPr>
            <p:nvPr/>
          </p:nvCxnSpPr>
          <p:spPr>
            <a:xfrm flipH="1">
              <a:off x="9878546" y="2125261"/>
              <a:ext cx="714456" cy="792688"/>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72C49-2130-2175-6176-25AC6D621A3F}"/>
                </a:ext>
              </a:extLst>
            </p:cNvPr>
            <p:cNvCxnSpPr>
              <a:cxnSpLocks/>
              <a:stCxn id="39" idx="0"/>
              <a:endCxn id="20" idx="2"/>
            </p:cNvCxnSpPr>
            <p:nvPr/>
          </p:nvCxnSpPr>
          <p:spPr>
            <a:xfrm flipH="1">
              <a:off x="9814901" y="2125261"/>
              <a:ext cx="778101" cy="68873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5B9DE3-A408-558C-7773-B2126B747CBA}"/>
                </a:ext>
              </a:extLst>
            </p:cNvPr>
            <p:cNvCxnSpPr>
              <a:cxnSpLocks/>
              <a:stCxn id="22" idx="5"/>
            </p:cNvCxnSpPr>
            <p:nvPr/>
          </p:nvCxnSpPr>
          <p:spPr>
            <a:xfrm flipV="1">
              <a:off x="10671603" y="1337483"/>
              <a:ext cx="619793" cy="67664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26D88-910F-4D1E-98F8-F4138A19628A}"/>
                </a:ext>
              </a:extLst>
            </p:cNvPr>
            <p:cNvCxnSpPr>
              <a:cxnSpLocks/>
              <a:stCxn id="22" idx="1"/>
            </p:cNvCxnSpPr>
            <p:nvPr/>
          </p:nvCxnSpPr>
          <p:spPr>
            <a:xfrm flipV="1">
              <a:off x="10557299" y="1489883"/>
              <a:ext cx="886497" cy="66329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1F0F4-9F3F-E0AF-46B8-EDE1EEC38B37}"/>
                </a:ext>
              </a:extLst>
            </p:cNvPr>
            <p:cNvSpPr txBox="1"/>
            <p:nvPr/>
          </p:nvSpPr>
          <p:spPr>
            <a:xfrm>
              <a:off x="10226555" y="2125261"/>
              <a:ext cx="732893" cy="276999"/>
            </a:xfrm>
            <a:prstGeom prst="rect">
              <a:avLst/>
            </a:prstGeom>
            <a:noFill/>
          </p:spPr>
          <p:txBody>
            <a:bodyPr wrap="none" rtlCol="0" anchor="ctr">
              <a:spAutoFit/>
            </a:bodyPr>
            <a:lstStyle/>
            <a:p>
              <a:pPr algn="ctr"/>
              <a:r>
                <a:rPr lang="en-US" sz="1200" b="1" dirty="0">
                  <a:latin typeface="CMU SERIF ROMAN" panose="02000603000000000000" pitchFamily="2" charset="0"/>
                  <a:ea typeface="CMU SERIF ROMAN" panose="02000603000000000000" pitchFamily="2" charset="0"/>
                  <a:cs typeface="CMU SERIF ROMAN" panose="02000603000000000000" pitchFamily="2" charset="0"/>
                </a:rPr>
                <a:t>Tracker</a:t>
              </a:r>
            </a:p>
          </p:txBody>
        </p:sp>
        <p:sp>
          <p:nvSpPr>
            <p:cNvPr id="40" name="TextBox 39">
              <a:extLst>
                <a:ext uri="{FF2B5EF4-FFF2-40B4-BE49-F238E27FC236}">
                  <a16:creationId xmlns:a16="http://schemas.microsoft.com/office/drawing/2014/main" id="{02E99801-7E21-9981-FD82-1CEB18715D7F}"/>
                </a:ext>
              </a:extLst>
            </p:cNvPr>
            <p:cNvSpPr txBox="1"/>
            <p:nvPr/>
          </p:nvSpPr>
          <p:spPr>
            <a:xfrm>
              <a:off x="10234228" y="2625506"/>
              <a:ext cx="732893" cy="323165"/>
            </a:xfrm>
            <a:prstGeom prst="rect">
              <a:avLst/>
            </a:prstGeom>
            <a:noFill/>
          </p:spPr>
          <p:txBody>
            <a:bodyPr wrap="non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ECAL</a:t>
              </a:r>
            </a:p>
          </p:txBody>
        </p:sp>
      </p:grpSp>
      <p:pic>
        <p:nvPicPr>
          <p:cNvPr id="1026" name="Picture 2">
            <a:extLst>
              <a:ext uri="{FF2B5EF4-FFF2-40B4-BE49-F238E27FC236}">
                <a16:creationId xmlns:a16="http://schemas.microsoft.com/office/drawing/2014/main" id="{1401A96A-80D5-D1F0-70FE-3DBDCF25E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280" y="4587543"/>
            <a:ext cx="3021483" cy="226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816144796"/>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vMerge="1">
                  <a:txBody>
                    <a:bodyPr/>
                    <a:lstStyle/>
                    <a:p>
                      <a:pPr algn="ct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xmlns="">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endParaRPr lang="en-US"/>
                        </a:p>
                      </a:txBody>
                      <a:tcPr anchor="ctr">
                        <a:blipFill>
                          <a:blip r:embed="rId3"/>
                          <a:stretch>
                            <a:fillRect l="-100525" t="-2439" r="-787" b="-468293"/>
                          </a:stretch>
                        </a:blip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16</a:t>
            </a:fld>
            <a:endParaRPr lang="en-US"/>
          </a:p>
        </p:txBody>
      </p:sp>
      <p:pic>
        <p:nvPicPr>
          <p:cNvPr id="6" name="Picture 5" descr="A diagram of a graph&#10;&#10;Description automatically generated">
            <a:extLst>
              <a:ext uri="{FF2B5EF4-FFF2-40B4-BE49-F238E27FC236}">
                <a16:creationId xmlns:a16="http://schemas.microsoft.com/office/drawing/2014/main" id="{DAE72293-F134-5E27-6164-9DF2C3438B3E}"/>
              </a:ext>
            </a:extLst>
          </p:cNvPr>
          <p:cNvPicPr>
            <a:picLocks noChangeAspect="1"/>
          </p:cNvPicPr>
          <p:nvPr/>
        </p:nvPicPr>
        <p:blipFill>
          <a:blip r:embed="rId4"/>
          <a:stretch>
            <a:fillRect/>
          </a:stretch>
        </p:blipFill>
        <p:spPr>
          <a:xfrm>
            <a:off x="8268870" y="875648"/>
            <a:ext cx="2942068" cy="2844000"/>
          </a:xfrm>
          <a:prstGeom prst="rect">
            <a:avLst/>
          </a:prstGeom>
        </p:spPr>
      </p:pic>
      <p:sp>
        <p:nvSpPr>
          <p:cNvPr id="7" name="TextBox 6">
            <a:extLst>
              <a:ext uri="{FF2B5EF4-FFF2-40B4-BE49-F238E27FC236}">
                <a16:creationId xmlns:a16="http://schemas.microsoft.com/office/drawing/2014/main" id="{3241BF43-F4E4-C234-035C-026B8C1580FE}"/>
              </a:ext>
            </a:extLst>
          </p:cNvPr>
          <p:cNvSpPr txBox="1"/>
          <p:nvPr/>
        </p:nvSpPr>
        <p:spPr>
          <a:xfrm>
            <a:off x="9454146" y="2842848"/>
            <a:ext cx="1487908" cy="369332"/>
          </a:xfrm>
          <a:prstGeom prst="rect">
            <a:avLst/>
          </a:prstGeom>
          <a:noFill/>
        </p:spPr>
        <p:txBody>
          <a:bodyPr wrap="non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p:txBody>
      </p:sp>
      <p:pic>
        <p:nvPicPr>
          <p:cNvPr id="53" name="Picture 52">
            <a:extLst>
              <a:ext uri="{FF2B5EF4-FFF2-40B4-BE49-F238E27FC236}">
                <a16:creationId xmlns:a16="http://schemas.microsoft.com/office/drawing/2014/main" id="{1173E947-52ED-779E-8F33-7A8CD88F7CE0}"/>
              </a:ext>
            </a:extLst>
          </p:cNvPr>
          <p:cNvPicPr>
            <a:picLocks noChangeAspect="1"/>
          </p:cNvPicPr>
          <p:nvPr/>
        </p:nvPicPr>
        <p:blipFill>
          <a:blip r:embed="rId5"/>
          <a:srcRect/>
          <a:stretch/>
        </p:blipFill>
        <p:spPr>
          <a:xfrm>
            <a:off x="3464559" y="1745609"/>
            <a:ext cx="3588435" cy="1974038"/>
          </a:xfrm>
          <a:prstGeom prst="rect">
            <a:avLst/>
          </a:prstGeom>
        </p:spPr>
      </p:pic>
      <p:pic>
        <p:nvPicPr>
          <p:cNvPr id="55" name="Picture 54">
            <a:extLst>
              <a:ext uri="{FF2B5EF4-FFF2-40B4-BE49-F238E27FC236}">
                <a16:creationId xmlns:a16="http://schemas.microsoft.com/office/drawing/2014/main" id="{54F087C0-9B0C-CBF4-28DE-FC6D2CA5D306}"/>
              </a:ext>
            </a:extLst>
          </p:cNvPr>
          <p:cNvPicPr>
            <a:picLocks noChangeAspect="1"/>
          </p:cNvPicPr>
          <p:nvPr/>
        </p:nvPicPr>
        <p:blipFill>
          <a:blip r:embed="rId6"/>
          <a:srcRect/>
          <a:stretch/>
        </p:blipFill>
        <p:spPr>
          <a:xfrm>
            <a:off x="2256895" y="3903466"/>
            <a:ext cx="2817141" cy="2856449"/>
          </a:xfrm>
          <a:prstGeom prst="rect">
            <a:avLst/>
          </a:prstGeom>
        </p:spPr>
      </p:pic>
      <p:sp>
        <p:nvSpPr>
          <p:cNvPr id="56" name="TextBox 55">
            <a:extLst>
              <a:ext uri="{FF2B5EF4-FFF2-40B4-BE49-F238E27FC236}">
                <a16:creationId xmlns:a16="http://schemas.microsoft.com/office/drawing/2014/main" id="{BD416993-EEEE-50B9-FB11-9487FE77400A}"/>
              </a:ext>
            </a:extLst>
          </p:cNvPr>
          <p:cNvSpPr txBox="1"/>
          <p:nvPr/>
        </p:nvSpPr>
        <p:spPr>
          <a:xfrm>
            <a:off x="838200" y="3872343"/>
            <a:ext cx="1080000" cy="72000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H/E</a:t>
            </a:r>
          </a:p>
        </p:txBody>
      </p:sp>
      <p:pic>
        <p:nvPicPr>
          <p:cNvPr id="58" name="Picture 57">
            <a:extLst>
              <a:ext uri="{FF2B5EF4-FFF2-40B4-BE49-F238E27FC236}">
                <a16:creationId xmlns:a16="http://schemas.microsoft.com/office/drawing/2014/main" id="{F0FD3D45-9F9A-CE3D-D38F-A5C69443E348}"/>
              </a:ext>
            </a:extLst>
          </p:cNvPr>
          <p:cNvPicPr>
            <a:picLocks noChangeAspect="1"/>
          </p:cNvPicPr>
          <p:nvPr/>
        </p:nvPicPr>
        <p:blipFill>
          <a:blip r:embed="rId7"/>
          <a:srcRect/>
          <a:stretch/>
        </p:blipFill>
        <p:spPr>
          <a:xfrm>
            <a:off x="6360262" y="4473878"/>
            <a:ext cx="3466126" cy="2291652"/>
          </a:xfrm>
          <a:prstGeom prst="rect">
            <a:avLst/>
          </a:prstGeom>
        </p:spPr>
      </p:pic>
      <p:pic>
        <p:nvPicPr>
          <p:cNvPr id="9" name="Picture 8">
            <a:extLst>
              <a:ext uri="{FF2B5EF4-FFF2-40B4-BE49-F238E27FC236}">
                <a16:creationId xmlns:a16="http://schemas.microsoft.com/office/drawing/2014/main" id="{CC326075-7CC7-536A-10FF-78D4D17B729B}"/>
              </a:ext>
            </a:extLst>
          </p:cNvPr>
          <p:cNvPicPr>
            <a:picLocks noChangeAspect="1"/>
          </p:cNvPicPr>
          <p:nvPr/>
        </p:nvPicPr>
        <p:blipFill>
          <a:blip r:embed="rId8"/>
          <a:srcRect/>
          <a:stretch/>
        </p:blipFill>
        <p:spPr>
          <a:xfrm>
            <a:off x="1185894" y="1561790"/>
            <a:ext cx="2416528" cy="2157857"/>
          </a:xfrm>
          <a:prstGeom prst="rect">
            <a:avLst/>
          </a:prstGeom>
        </p:spPr>
      </p:pic>
      <p:sp>
        <p:nvSpPr>
          <p:cNvPr id="10" name="TextBox 9">
            <a:extLst>
              <a:ext uri="{FF2B5EF4-FFF2-40B4-BE49-F238E27FC236}">
                <a16:creationId xmlns:a16="http://schemas.microsoft.com/office/drawing/2014/main" id="{4B149A29-F846-18B3-DC76-4C2B4CD65060}"/>
              </a:ext>
            </a:extLst>
          </p:cNvPr>
          <p:cNvSpPr txBox="1"/>
          <p:nvPr/>
        </p:nvSpPr>
        <p:spPr>
          <a:xfrm>
            <a:off x="838200" y="1208023"/>
            <a:ext cx="777240" cy="369332"/>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3749052522"/>
              </p:ext>
            </p:extLst>
          </p:nvPr>
        </p:nvGraphicFramePr>
        <p:xfrm>
          <a:off x="8382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a:xfrm>
            <a:off x="11595100" y="6326505"/>
            <a:ext cx="444500" cy="365125"/>
          </a:xfrm>
        </p:spPr>
        <p:txBody>
          <a:bodyPr/>
          <a:lstStyle/>
          <a:p>
            <a:fld id="{CA08304B-578E-B84D-8D62-C3895E12D406}" type="slidenum">
              <a:rPr lang="en-US" smtClean="0"/>
              <a:t>17</a:t>
            </a:fld>
            <a:endParaRPr lang="en-US" dirty="0"/>
          </a:p>
        </p:txBody>
      </p:sp>
      <p:pic>
        <p:nvPicPr>
          <p:cNvPr id="8" name="Picture 7">
            <a:extLst>
              <a:ext uri="{FF2B5EF4-FFF2-40B4-BE49-F238E27FC236}">
                <a16:creationId xmlns:a16="http://schemas.microsoft.com/office/drawing/2014/main" id="{ECB0192F-21E2-FB91-0AEC-B4303D9829BF}"/>
              </a:ext>
            </a:extLst>
          </p:cNvPr>
          <p:cNvPicPr>
            <a:picLocks noChangeAspect="1"/>
          </p:cNvPicPr>
          <p:nvPr/>
        </p:nvPicPr>
        <p:blipFill>
          <a:blip r:embed="rId3"/>
          <a:srcRect/>
          <a:stretch/>
        </p:blipFill>
        <p:spPr>
          <a:xfrm>
            <a:off x="2648272" y="1243335"/>
            <a:ext cx="2939728" cy="2611266"/>
          </a:xfrm>
          <a:prstGeom prst="rect">
            <a:avLst/>
          </a:prstGeom>
        </p:spPr>
      </p:pic>
      <p:sp>
        <p:nvSpPr>
          <p:cNvPr id="9" name="TextBox 8">
            <a:extLst>
              <a:ext uri="{FF2B5EF4-FFF2-40B4-BE49-F238E27FC236}">
                <a16:creationId xmlns:a16="http://schemas.microsoft.com/office/drawing/2014/main" id="{1FC09106-FFDE-9603-6418-0BB7D843CD10}"/>
              </a:ext>
            </a:extLst>
          </p:cNvPr>
          <p:cNvSpPr txBox="1"/>
          <p:nvPr/>
        </p:nvSpPr>
        <p:spPr>
          <a:xfrm>
            <a:off x="838200" y="1211735"/>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Photon Isolation</a:t>
            </a:r>
          </a:p>
        </p:txBody>
      </p:sp>
      <p:graphicFrame>
        <p:nvGraphicFramePr>
          <p:cNvPr id="10" name="Table 9">
            <a:extLst>
              <a:ext uri="{FF2B5EF4-FFF2-40B4-BE49-F238E27FC236}">
                <a16:creationId xmlns:a16="http://schemas.microsoft.com/office/drawing/2014/main" id="{43C97737-E149-6032-5760-BCEEF6008DD1}"/>
              </a:ext>
            </a:extLst>
          </p:cNvPr>
          <p:cNvGraphicFramePr>
            <a:graphicFrameLocks noGrp="1"/>
          </p:cNvGraphicFramePr>
          <p:nvPr>
            <p:extLst>
              <p:ext uri="{D42A27DB-BD31-4B8C-83A1-F6EECF244321}">
                <p14:modId xmlns:p14="http://schemas.microsoft.com/office/powerpoint/2010/main" val="3201736715"/>
              </p:ext>
            </p:extLst>
          </p:nvPr>
        </p:nvGraphicFramePr>
        <p:xfrm>
          <a:off x="64135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1" name="TextBox 10">
            <a:extLst>
              <a:ext uri="{FF2B5EF4-FFF2-40B4-BE49-F238E27FC236}">
                <a16:creationId xmlns:a16="http://schemas.microsoft.com/office/drawing/2014/main" id="{0A9ED660-FDAE-80BD-5210-F9BD55BB7E77}"/>
              </a:ext>
            </a:extLst>
          </p:cNvPr>
          <p:cNvSpPr txBox="1"/>
          <p:nvPr/>
        </p:nvSpPr>
        <p:spPr>
          <a:xfrm>
            <a:off x="6413500" y="1211734"/>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Tracker Isolation</a:t>
            </a:r>
          </a:p>
        </p:txBody>
      </p:sp>
      <p:pic>
        <p:nvPicPr>
          <p:cNvPr id="14" name="Picture 13">
            <a:extLst>
              <a:ext uri="{FF2B5EF4-FFF2-40B4-BE49-F238E27FC236}">
                <a16:creationId xmlns:a16="http://schemas.microsoft.com/office/drawing/2014/main" id="{E7EDC8C4-F19E-7BD0-E3C6-DCA8D9E6AC87}"/>
              </a:ext>
            </a:extLst>
          </p:cNvPr>
          <p:cNvPicPr>
            <a:picLocks noChangeAspect="1"/>
          </p:cNvPicPr>
          <p:nvPr/>
        </p:nvPicPr>
        <p:blipFill>
          <a:blip r:embed="rId4"/>
          <a:srcRect/>
          <a:stretch/>
        </p:blipFill>
        <p:spPr>
          <a:xfrm>
            <a:off x="7794507" y="1229821"/>
            <a:ext cx="2954941" cy="2624779"/>
          </a:xfrm>
          <a:prstGeom prst="rect">
            <a:avLst/>
          </a:prstGeom>
        </p:spPr>
      </p:pic>
      <p:graphicFrame>
        <p:nvGraphicFramePr>
          <p:cNvPr id="19" name="Table 18">
            <a:extLst>
              <a:ext uri="{FF2B5EF4-FFF2-40B4-BE49-F238E27FC236}">
                <a16:creationId xmlns:a16="http://schemas.microsoft.com/office/drawing/2014/main" id="{8BC33B78-8B3D-4C44-D9A5-13DE6451650E}"/>
              </a:ext>
            </a:extLst>
          </p:cNvPr>
          <p:cNvGraphicFramePr>
            <a:graphicFrameLocks noGrp="1"/>
          </p:cNvGraphicFramePr>
          <p:nvPr>
            <p:extLst>
              <p:ext uri="{D42A27DB-BD31-4B8C-83A1-F6EECF244321}">
                <p14:modId xmlns:p14="http://schemas.microsoft.com/office/powerpoint/2010/main" val="3725580594"/>
              </p:ext>
            </p:extLst>
          </p:nvPr>
        </p:nvGraphicFramePr>
        <p:xfrm>
          <a:off x="8382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graphicFrame>
        <p:nvGraphicFramePr>
          <p:cNvPr id="20" name="Table 19">
            <a:extLst>
              <a:ext uri="{FF2B5EF4-FFF2-40B4-BE49-F238E27FC236}">
                <a16:creationId xmlns:a16="http://schemas.microsoft.com/office/drawing/2014/main" id="{B1EF73BA-42BC-672F-5402-65E4A41C227E}"/>
              </a:ext>
            </a:extLst>
          </p:cNvPr>
          <p:cNvGraphicFramePr>
            <a:graphicFrameLocks noGrp="1"/>
          </p:cNvGraphicFramePr>
          <p:nvPr>
            <p:extLst>
              <p:ext uri="{D42A27DB-BD31-4B8C-83A1-F6EECF244321}">
                <p14:modId xmlns:p14="http://schemas.microsoft.com/office/powerpoint/2010/main" val="3901062791"/>
              </p:ext>
            </p:extLst>
          </p:nvPr>
        </p:nvGraphicFramePr>
        <p:xfrm>
          <a:off x="64135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Not restricted</a:t>
                      </a:r>
                    </a:p>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to a </a:t>
                      </a:r>
                      <a:r>
                        <a:rPr lang="en-US" sz="14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cone.</a:t>
                      </a:r>
                      <a:endPar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21" name="TextBox 20">
            <a:extLst>
              <a:ext uri="{FF2B5EF4-FFF2-40B4-BE49-F238E27FC236}">
                <a16:creationId xmlns:a16="http://schemas.microsoft.com/office/drawing/2014/main" id="{FE8F64D7-38B4-D2D9-E167-5941A67511BA}"/>
              </a:ext>
            </a:extLst>
          </p:cNvPr>
          <p:cNvSpPr txBox="1"/>
          <p:nvPr/>
        </p:nvSpPr>
        <p:spPr>
          <a:xfrm>
            <a:off x="838200" y="4017166"/>
            <a:ext cx="1346200" cy="92333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Charged Hadron Isolation</a:t>
            </a:r>
          </a:p>
        </p:txBody>
      </p:sp>
      <p:sp>
        <p:nvSpPr>
          <p:cNvPr id="22" name="TextBox 21">
            <a:extLst>
              <a:ext uri="{FF2B5EF4-FFF2-40B4-BE49-F238E27FC236}">
                <a16:creationId xmlns:a16="http://schemas.microsoft.com/office/drawing/2014/main" id="{BCC612BF-9B28-011C-6242-98C5D6BFECE0}"/>
              </a:ext>
            </a:extLst>
          </p:cNvPr>
          <p:cNvSpPr txBox="1"/>
          <p:nvPr/>
        </p:nvSpPr>
        <p:spPr>
          <a:xfrm>
            <a:off x="6413500" y="4017166"/>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Electron</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Veto</a:t>
            </a:r>
          </a:p>
        </p:txBody>
      </p:sp>
      <p:pic>
        <p:nvPicPr>
          <p:cNvPr id="24" name="Picture 23">
            <a:extLst>
              <a:ext uri="{FF2B5EF4-FFF2-40B4-BE49-F238E27FC236}">
                <a16:creationId xmlns:a16="http://schemas.microsoft.com/office/drawing/2014/main" id="{E349E18C-2957-2018-265C-AC2C6CE16DDD}"/>
              </a:ext>
            </a:extLst>
          </p:cNvPr>
          <p:cNvPicPr>
            <a:picLocks noChangeAspect="1"/>
          </p:cNvPicPr>
          <p:nvPr/>
        </p:nvPicPr>
        <p:blipFill>
          <a:blip r:embed="rId5"/>
          <a:srcRect/>
          <a:stretch/>
        </p:blipFill>
        <p:spPr>
          <a:xfrm>
            <a:off x="2297494" y="4033763"/>
            <a:ext cx="3014328" cy="2677531"/>
          </a:xfrm>
          <a:prstGeom prst="rect">
            <a:avLst/>
          </a:prstGeom>
        </p:spPr>
      </p:pic>
      <p:pic>
        <p:nvPicPr>
          <p:cNvPr id="26" name="Picture 25">
            <a:extLst>
              <a:ext uri="{FF2B5EF4-FFF2-40B4-BE49-F238E27FC236}">
                <a16:creationId xmlns:a16="http://schemas.microsoft.com/office/drawing/2014/main" id="{21303603-61DE-66ED-0FC3-2994BC10831F}"/>
              </a:ext>
            </a:extLst>
          </p:cNvPr>
          <p:cNvPicPr>
            <a:picLocks noChangeAspect="1"/>
          </p:cNvPicPr>
          <p:nvPr/>
        </p:nvPicPr>
        <p:blipFill>
          <a:blip r:embed="rId6"/>
          <a:srcRect/>
          <a:stretch/>
        </p:blipFill>
        <p:spPr>
          <a:xfrm>
            <a:off x="7767496" y="4023721"/>
            <a:ext cx="2981952" cy="2645957"/>
          </a:xfrm>
          <a:prstGeom prst="rect">
            <a:avLst/>
          </a:prstGeom>
        </p:spPr>
      </p:pic>
      <p:pic>
        <p:nvPicPr>
          <p:cNvPr id="3" name="Picture 2">
            <a:extLst>
              <a:ext uri="{FF2B5EF4-FFF2-40B4-BE49-F238E27FC236}">
                <a16:creationId xmlns:a16="http://schemas.microsoft.com/office/drawing/2014/main" id="{CB68FA76-B823-F9AB-83C4-CC027B91A998}"/>
              </a:ext>
            </a:extLst>
          </p:cNvPr>
          <p:cNvPicPr>
            <a:picLocks noChangeAspect="1"/>
          </p:cNvPicPr>
          <p:nvPr/>
        </p:nvPicPr>
        <p:blipFill>
          <a:blip r:embed="rId7"/>
          <a:stretch>
            <a:fillRect/>
          </a:stretch>
        </p:blipFill>
        <p:spPr>
          <a:xfrm>
            <a:off x="985106" y="2121870"/>
            <a:ext cx="1865740" cy="225090"/>
          </a:xfrm>
          <a:prstGeom prst="rect">
            <a:avLst/>
          </a:prstGeom>
        </p:spPr>
      </p:pic>
    </p:spTree>
    <p:extLst>
      <p:ext uri="{BB962C8B-B14F-4D97-AF65-F5344CB8AC3E}">
        <p14:creationId xmlns:p14="http://schemas.microsoft.com/office/powerpoint/2010/main" val="238707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800100"/>
                <a:ext cx="5574956" cy="3887205"/>
              </a:xfrm>
            </p:spPr>
            <p:txBody>
              <a:bodyPr anchor="ctr">
                <a:normAutofit lnSpcReduction="10000"/>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not shown are applied to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contain at least one diphoton and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cuts (below) are required to ensure optimal pseudoscalar reconstruction.</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800100"/>
                <a:ext cx="5574956" cy="3887205"/>
              </a:xfrm>
              <a:blipFill>
                <a:blip r:embed="rId3"/>
                <a:stretch>
                  <a:fillRect l="-911" t="-974" b="-162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323439"/>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a:t>
            </a: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18</a:t>
            </a:fld>
            <a:endParaRPr lang="en-US"/>
          </a:p>
        </p:txBody>
      </p:sp>
    </p:spTree>
    <p:extLst>
      <p:ext uri="{BB962C8B-B14F-4D97-AF65-F5344CB8AC3E}">
        <p14:creationId xmlns:p14="http://schemas.microsoft.com/office/powerpoint/2010/main" val="46136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19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0FF3-EAF0-71FD-D2AC-4143C06525FF}"/>
                  </a:ext>
                </a:extLst>
              </p:cNvPr>
              <p:cNvSpPr txBox="1"/>
              <p:nvPr/>
            </p:nvSpPr>
            <p:spPr>
              <a:xfrm>
                <a:off x="836768" y="1967061"/>
                <a:ext cx="5053043" cy="2923877"/>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Multivariate Analysis ID</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decays from jets)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real photon-like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fake photon-like</a:t>
                </a:r>
              </a:p>
            </p:txBody>
          </p:sp>
        </mc:Choice>
        <mc:Fallback xmlns="">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967061"/>
                <a:ext cx="5053043" cy="2923877"/>
              </a:xfrm>
              <a:prstGeom prst="rect">
                <a:avLst/>
              </a:prstGeom>
              <a:blipFill>
                <a:blip r:embed="rId3"/>
                <a:stretch>
                  <a:fillRect l="-1754" t="-1739" r="-501" b="-30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19</a:t>
            </a:fld>
            <a:endParaRPr lang="en-US" dirty="0"/>
          </a:p>
        </p:txBody>
      </p:sp>
      <p:grpSp>
        <p:nvGrpSpPr>
          <p:cNvPr id="5" name="Group 4">
            <a:extLst>
              <a:ext uri="{FF2B5EF4-FFF2-40B4-BE49-F238E27FC236}">
                <a16:creationId xmlns:a16="http://schemas.microsoft.com/office/drawing/2014/main" id="{2FC783C9-1D83-81C0-7EC8-349626CD55D5}"/>
              </a:ext>
            </a:extLst>
          </p:cNvPr>
          <p:cNvGrpSpPr/>
          <p:nvPr/>
        </p:nvGrpSpPr>
        <p:grpSpPr>
          <a:xfrm>
            <a:off x="6012223" y="199622"/>
            <a:ext cx="6393178" cy="6559379"/>
            <a:chOff x="6012223" y="199622"/>
            <a:chExt cx="6393178" cy="6559379"/>
          </a:xfrm>
        </p:grpSpPr>
        <p:grpSp>
          <p:nvGrpSpPr>
            <p:cNvPr id="12" name="Group 11">
              <a:extLst>
                <a:ext uri="{FF2B5EF4-FFF2-40B4-BE49-F238E27FC236}">
                  <a16:creationId xmlns:a16="http://schemas.microsoft.com/office/drawing/2014/main" id="{5FC5C6F6-D7B2-3B8F-C187-A7D345E5D083}"/>
                </a:ext>
              </a:extLst>
            </p:cNvPr>
            <p:cNvGrpSpPr/>
            <p:nvPr/>
          </p:nvGrpSpPr>
          <p:grpSpPr>
            <a:xfrm>
              <a:off x="6012223" y="199622"/>
              <a:ext cx="6393178" cy="6559379"/>
              <a:chOff x="6154423" y="255993"/>
              <a:chExt cx="6393178" cy="6559379"/>
            </a:xfrm>
          </p:grpSpPr>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rotWithShape="1">
              <a:blip r:embed="rId4"/>
              <a:srcRect l="723" r="3779"/>
              <a:stretch/>
            </p:blipFill>
            <p:spPr>
              <a:xfrm>
                <a:off x="6154423" y="255993"/>
                <a:ext cx="6393178" cy="6533284"/>
              </a:xfrm>
              <a:prstGeom prst="rect">
                <a:avLst/>
              </a:prstGeom>
              <a:ln>
                <a:noFill/>
              </a:ln>
              <a:effectLst/>
            </p:spPr>
          </p:pic>
          <p:pic>
            <p:nvPicPr>
              <p:cNvPr id="10" name="Picture 9">
                <a:extLst>
                  <a:ext uri="{FF2B5EF4-FFF2-40B4-BE49-F238E27FC236}">
                    <a16:creationId xmlns:a16="http://schemas.microsoft.com/office/drawing/2014/main" id="{CC7A7966-1C5B-32F3-3830-B50914347EBB}"/>
                  </a:ext>
                </a:extLst>
              </p:cNvPr>
              <p:cNvPicPr>
                <a:picLocks noChangeAspect="1"/>
              </p:cNvPicPr>
              <p:nvPr/>
            </p:nvPicPr>
            <p:blipFill rotWithShape="1">
              <a:blip r:embed="rId5"/>
              <a:srcRect t="23090"/>
              <a:stretch/>
            </p:blipFill>
            <p:spPr>
              <a:xfrm>
                <a:off x="11145480" y="6507236"/>
                <a:ext cx="1074461" cy="308136"/>
              </a:xfrm>
              <a:prstGeom prst="rect">
                <a:avLst/>
              </a:prstGeom>
            </p:spPr>
          </p:pic>
        </p:grpSp>
        <p:pic>
          <p:nvPicPr>
            <p:cNvPr id="7" name="Picture 6" descr="A diagram of a function&#10;&#10;Description automatically generated with medium confidence">
              <a:extLst>
                <a:ext uri="{FF2B5EF4-FFF2-40B4-BE49-F238E27FC236}">
                  <a16:creationId xmlns:a16="http://schemas.microsoft.com/office/drawing/2014/main" id="{321DEB46-0ABF-E79B-E10C-B73460890BCE}"/>
                </a:ext>
              </a:extLst>
            </p:cNvPr>
            <p:cNvPicPr>
              <a:picLocks noChangeAspect="1"/>
            </p:cNvPicPr>
            <p:nvPr/>
          </p:nvPicPr>
          <p:blipFill>
            <a:blip r:embed="rId6"/>
            <a:stretch>
              <a:fillRect/>
            </a:stretch>
          </p:blipFill>
          <p:spPr>
            <a:xfrm>
              <a:off x="9738360" y="1085860"/>
              <a:ext cx="2086161" cy="1525177"/>
            </a:xfrm>
            <a:prstGeom prst="rect">
              <a:avLst/>
            </a:prstGeom>
          </p:spPr>
        </p:pic>
      </p:grpSp>
    </p:spTree>
    <p:extLst>
      <p:ext uri="{BB962C8B-B14F-4D97-AF65-F5344CB8AC3E}">
        <p14:creationId xmlns:p14="http://schemas.microsoft.com/office/powerpoint/2010/main" val="246541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083DB4-4A87-2F67-203C-F90D7490D026}"/>
              </a:ext>
            </a:extLst>
          </p:cNvPr>
          <p:cNvGrpSpPr/>
          <p:nvPr/>
        </p:nvGrpSpPr>
        <p:grpSpPr>
          <a:xfrm>
            <a:off x="5799296" y="125095"/>
            <a:ext cx="6709167" cy="6722745"/>
            <a:chOff x="5758656" y="106219"/>
            <a:chExt cx="6738144" cy="6751781"/>
          </a:xfrm>
        </p:grpSpPr>
        <p:grpSp>
          <p:nvGrpSpPr>
            <p:cNvPr id="7" name="Group 6">
              <a:extLst>
                <a:ext uri="{FF2B5EF4-FFF2-40B4-BE49-F238E27FC236}">
                  <a16:creationId xmlns:a16="http://schemas.microsoft.com/office/drawing/2014/main" id="{2E989B00-6909-6698-C71E-97876CCFCC43}"/>
                </a:ext>
              </a:extLst>
            </p:cNvPr>
            <p:cNvGrpSpPr/>
            <p:nvPr/>
          </p:nvGrpSpPr>
          <p:grpSpPr>
            <a:xfrm>
              <a:off x="5758656" y="106219"/>
              <a:ext cx="6738144" cy="6751781"/>
              <a:chOff x="5900856" y="162590"/>
              <a:chExt cx="6738144" cy="6751781"/>
            </a:xfrm>
          </p:grpSpPr>
          <p:pic>
            <p:nvPicPr>
              <p:cNvPr id="10" name="Picture 9">
                <a:extLst>
                  <a:ext uri="{FF2B5EF4-FFF2-40B4-BE49-F238E27FC236}">
                    <a16:creationId xmlns:a16="http://schemas.microsoft.com/office/drawing/2014/main" id="{C66A0B95-0E73-B22B-B139-1BE60BD311CE}"/>
                  </a:ext>
                </a:extLst>
              </p:cNvPr>
              <p:cNvPicPr>
                <a:picLocks noChangeAspect="1"/>
              </p:cNvPicPr>
              <p:nvPr/>
            </p:nvPicPr>
            <p:blipFill rotWithShape="1">
              <a:blip r:embed="rId3"/>
              <a:srcRect l="355" r="2251"/>
              <a:stretch/>
            </p:blipFill>
            <p:spPr>
              <a:xfrm>
                <a:off x="5900856" y="162590"/>
                <a:ext cx="6738144" cy="6751781"/>
              </a:xfrm>
              <a:prstGeom prst="rect">
                <a:avLst/>
              </a:prstGeom>
              <a:ln>
                <a:noFill/>
              </a:ln>
              <a:effectLst/>
            </p:spPr>
          </p:pic>
          <p:pic>
            <p:nvPicPr>
              <p:cNvPr id="13" name="Picture 12">
                <a:extLst>
                  <a:ext uri="{FF2B5EF4-FFF2-40B4-BE49-F238E27FC236}">
                    <a16:creationId xmlns:a16="http://schemas.microsoft.com/office/drawing/2014/main" id="{5AF2F596-781B-3CE4-B065-A97F3DB38E40}"/>
                  </a:ext>
                </a:extLst>
              </p:cNvPr>
              <p:cNvPicPr>
                <a:picLocks noChangeAspect="1"/>
              </p:cNvPicPr>
              <p:nvPr/>
            </p:nvPicPr>
            <p:blipFill rotWithShape="1">
              <a:blip r:embed="rId4"/>
              <a:srcRect t="23090"/>
              <a:stretch/>
            </p:blipFill>
            <p:spPr>
              <a:xfrm>
                <a:off x="11223381" y="6604000"/>
                <a:ext cx="905119" cy="259572"/>
              </a:xfrm>
              <a:prstGeom prst="rect">
                <a:avLst/>
              </a:prstGeom>
            </p:spPr>
          </p:pic>
        </p:grpSp>
        <p:pic>
          <p:nvPicPr>
            <p:cNvPr id="8" name="Picture 7" descr="A diagram of a function&#10;&#10;Description automatically generated with medium confidence">
              <a:extLst>
                <a:ext uri="{FF2B5EF4-FFF2-40B4-BE49-F238E27FC236}">
                  <a16:creationId xmlns:a16="http://schemas.microsoft.com/office/drawing/2014/main" id="{D31FF9B3-8D13-7A7E-6842-FF8332501841}"/>
                </a:ext>
              </a:extLst>
            </p:cNvPr>
            <p:cNvPicPr>
              <a:picLocks noChangeAspect="1"/>
            </p:cNvPicPr>
            <p:nvPr/>
          </p:nvPicPr>
          <p:blipFill>
            <a:blip r:embed="rId5"/>
            <a:stretch>
              <a:fillRect/>
            </a:stretch>
          </p:blipFill>
          <p:spPr>
            <a:xfrm>
              <a:off x="9738360" y="1085860"/>
              <a:ext cx="2086161" cy="1525177"/>
            </a:xfrm>
            <a:prstGeom prst="rect">
              <a:avLst/>
            </a:prstGeom>
          </p:spPr>
        </p:pic>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6265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20</a:t>
            </a:fld>
            <a:endParaRPr lang="en-US" dirty="0"/>
          </a:p>
        </p:txBody>
      </p:sp>
      <p:pic>
        <p:nvPicPr>
          <p:cNvPr id="11" name="Picture 10">
            <a:extLst>
              <a:ext uri="{FF2B5EF4-FFF2-40B4-BE49-F238E27FC236}">
                <a16:creationId xmlns:a16="http://schemas.microsoft.com/office/drawing/2014/main" id="{6026BAAF-C497-89B6-56FC-3AD29B84DD5E}"/>
              </a:ext>
            </a:extLst>
          </p:cNvPr>
          <p:cNvPicPr>
            <a:picLocks noChangeAspect="1"/>
          </p:cNvPicPr>
          <p:nvPr/>
        </p:nvPicPr>
        <p:blipFill>
          <a:blip r:embed="rId6"/>
          <a:stretch>
            <a:fillRect/>
          </a:stretch>
        </p:blipFill>
        <p:spPr>
          <a:xfrm>
            <a:off x="10996773" y="6548755"/>
            <a:ext cx="957439" cy="292100"/>
          </a:xfrm>
          <a:prstGeom prst="rect">
            <a:avLst/>
          </a:prstGeom>
        </p:spPr>
      </p:pic>
    </p:spTree>
    <p:extLst>
      <p:ext uri="{BB962C8B-B14F-4D97-AF65-F5344CB8AC3E}">
        <p14:creationId xmlns:p14="http://schemas.microsoft.com/office/powerpoint/2010/main" val="15269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BA1F7D-9E47-3A38-E842-9E365DC8174A}"/>
              </a:ext>
            </a:extLst>
          </p:cNvPr>
          <p:cNvGrpSpPr/>
          <p:nvPr/>
        </p:nvGrpSpPr>
        <p:grpSpPr>
          <a:xfrm>
            <a:off x="5678865" y="641484"/>
            <a:ext cx="6500435" cy="6224812"/>
            <a:chOff x="5793165" y="717684"/>
            <a:chExt cx="6500435" cy="6224812"/>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t="938" b="938"/>
            <a:stretch/>
          </p:blipFill>
          <p:spPr>
            <a:xfrm>
              <a:off x="5793165" y="717684"/>
              <a:ext cx="6500435" cy="6224812"/>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70983" y="1156822"/>
              <a:ext cx="453234" cy="13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521961" cy="5681571"/>
          </a:xfrm>
        </p:spPr>
        <p:txBody>
          <a:bodyPr>
            <a:normAutofit fontScale="850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sz="2400" i="0" dirty="0">
                <a:effectLst/>
                <a:latin typeface="CMU Serif Roman" panose="02000603000000000000" pitchFamily="2" charset="0"/>
                <a:ea typeface="CMU Serif Roman" panose="02000603000000000000" pitchFamily="2" charset="0"/>
                <a:cs typeface="CMU Serif Roman" panose="02000603000000000000" pitchFamily="2" charset="0"/>
              </a:rPr>
              <a:t>Aim to assign high scores to events with four photons that fulfill the following criteria:</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S</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ignal-like kinematic characteristics</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G</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ood 4-photon mass resolution</a:t>
            </a:r>
          </a:p>
          <a:p>
            <a:pPr lvl="1"/>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High scores from the photon multivariate analysis in the “photon-like” region</a:t>
            </a:r>
          </a:p>
          <a:p>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BDT model is required for the entire event selection.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22</a:t>
            </a:fld>
            <a:endParaRPr lang="en-US" dirty="0"/>
          </a:p>
        </p:txBody>
      </p:sp>
      <p:pic>
        <p:nvPicPr>
          <p:cNvPr id="1026" name="Picture 2">
            <a:extLst>
              <a:ext uri="{FF2B5EF4-FFF2-40B4-BE49-F238E27FC236}">
                <a16:creationId xmlns:a16="http://schemas.microsoft.com/office/drawing/2014/main" id="{23C2D929-CB85-9344-D384-0EB183B89F06}"/>
              </a:ext>
            </a:extLst>
          </p:cNvPr>
          <p:cNvPicPr>
            <a:picLocks noChangeAspect="1" noChangeArrowheads="1"/>
          </p:cNvPicPr>
          <p:nvPr/>
        </p:nvPicPr>
        <p:blipFill>
          <a:blip r:embed="rId3"/>
          <a:srcRect/>
          <a:stretch/>
        </p:blipFill>
        <p:spPr bwMode="auto">
          <a:xfrm>
            <a:off x="6451600" y="1392689"/>
            <a:ext cx="56453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2F8321-838E-3B40-DE6F-47D2F7FC510D}"/>
              </a:ext>
            </a:extLst>
          </p:cNvPr>
          <p:cNvPicPr>
            <a:picLocks noChangeAspect="1"/>
          </p:cNvPicPr>
          <p:nvPr/>
        </p:nvPicPr>
        <p:blipFill rotWithShape="1">
          <a:blip r:embed="rId3"/>
          <a:srcRect b="30482"/>
          <a:stretch/>
        </p:blipFill>
        <p:spPr>
          <a:xfrm>
            <a:off x="10993699" y="6460410"/>
            <a:ext cx="925038" cy="2070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 event mixed background, and data are all processed with the BDT, configured for the given mass point.</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distribution of event selection BDT score is generated for signal MC, event mixed background, and data. 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23</a:t>
            </a:fld>
            <a:endParaRPr lang="en-US" dirty="0"/>
          </a:p>
        </p:txBody>
      </p:sp>
      <p:grpSp>
        <p:nvGrpSpPr>
          <p:cNvPr id="9" name="Group 8">
            <a:extLst>
              <a:ext uri="{FF2B5EF4-FFF2-40B4-BE49-F238E27FC236}">
                <a16:creationId xmlns:a16="http://schemas.microsoft.com/office/drawing/2014/main" id="{C61B7466-73A1-6A03-F567-067CE3279799}"/>
              </a:ext>
            </a:extLst>
          </p:cNvPr>
          <p:cNvGrpSpPr/>
          <p:nvPr/>
        </p:nvGrpSpPr>
        <p:grpSpPr>
          <a:xfrm>
            <a:off x="6457053" y="800099"/>
            <a:ext cx="5661454" cy="5932805"/>
            <a:chOff x="6457053" y="800099"/>
            <a:chExt cx="5661454" cy="5932805"/>
          </a:xfrm>
        </p:grpSpPr>
        <p:grpSp>
          <p:nvGrpSpPr>
            <p:cNvPr id="8" name="Group 7">
              <a:extLst>
                <a:ext uri="{FF2B5EF4-FFF2-40B4-BE49-F238E27FC236}">
                  <a16:creationId xmlns:a16="http://schemas.microsoft.com/office/drawing/2014/main" id="{104B7AA8-CC66-908B-703B-03B31231650E}"/>
                </a:ext>
              </a:extLst>
            </p:cNvPr>
            <p:cNvGrpSpPr/>
            <p:nvPr/>
          </p:nvGrpSpPr>
          <p:grpSpPr>
            <a:xfrm>
              <a:off x="6457053" y="800099"/>
              <a:ext cx="5661454" cy="5932805"/>
              <a:chOff x="8574627" y="286419"/>
              <a:chExt cx="6082524" cy="6107394"/>
            </a:xfrm>
          </p:grpSpPr>
          <p:pic>
            <p:nvPicPr>
              <p:cNvPr id="6" name="Picture 5">
                <a:extLst>
                  <a:ext uri="{FF2B5EF4-FFF2-40B4-BE49-F238E27FC236}">
                    <a16:creationId xmlns:a16="http://schemas.microsoft.com/office/drawing/2014/main" id="{4E1562DC-0D20-9596-DF7F-7334AF1D87A6}"/>
                  </a:ext>
                </a:extLst>
              </p:cNvPr>
              <p:cNvPicPr>
                <a:picLocks noChangeAspect="1"/>
              </p:cNvPicPr>
              <p:nvPr/>
            </p:nvPicPr>
            <p:blipFill rotWithShape="1">
              <a:blip r:embed="rId4"/>
              <a:srcRect l="-12" r="6885"/>
              <a:stretch/>
            </p:blipFill>
            <p:spPr>
              <a:xfrm>
                <a:off x="8574627" y="286419"/>
                <a:ext cx="6082524" cy="6107394"/>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3010673" y="837754"/>
                <a:ext cx="1186248"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group of text on a white background&#10;&#10;Description automatically generated">
              <a:extLst>
                <a:ext uri="{FF2B5EF4-FFF2-40B4-BE49-F238E27FC236}">
                  <a16:creationId xmlns:a16="http://schemas.microsoft.com/office/drawing/2014/main" id="{673E5368-4BF5-6527-5306-D98CF250EDD5}"/>
                </a:ext>
              </a:extLst>
            </p:cNvPr>
            <p:cNvPicPr>
              <a:picLocks noChangeAspect="1"/>
            </p:cNvPicPr>
            <p:nvPr/>
          </p:nvPicPr>
          <p:blipFill>
            <a:blip r:embed="rId5"/>
            <a:stretch>
              <a:fillRect/>
            </a:stretch>
          </p:blipFill>
          <p:spPr>
            <a:xfrm>
              <a:off x="9426880" y="1335674"/>
              <a:ext cx="2263257" cy="1158788"/>
            </a:xfrm>
            <a:prstGeom prst="rect">
              <a:avLst/>
            </a:prstGeom>
          </p:spPr>
        </p:pic>
      </p:grpSp>
      <p:pic>
        <p:nvPicPr>
          <p:cNvPr id="14" name="Picture 13">
            <a:extLst>
              <a:ext uri="{FF2B5EF4-FFF2-40B4-BE49-F238E27FC236}">
                <a16:creationId xmlns:a16="http://schemas.microsoft.com/office/drawing/2014/main" id="{89604473-A616-F8A2-BC09-9AA16DA5A75C}"/>
              </a:ext>
            </a:extLst>
          </p:cNvPr>
          <p:cNvPicPr>
            <a:picLocks noChangeAspect="1"/>
          </p:cNvPicPr>
          <p:nvPr/>
        </p:nvPicPr>
        <p:blipFill>
          <a:blip r:embed="rId6"/>
          <a:stretch>
            <a:fillRect/>
          </a:stretch>
        </p:blipFill>
        <p:spPr>
          <a:xfrm>
            <a:off x="11145241" y="6450072"/>
            <a:ext cx="772439" cy="249907"/>
          </a:xfrm>
          <a:prstGeom prst="rect">
            <a:avLst/>
          </a:prstGeom>
        </p:spPr>
      </p:pic>
    </p:spTree>
    <p:extLst>
      <p:ext uri="{BB962C8B-B14F-4D97-AF65-F5344CB8AC3E}">
        <p14:creationId xmlns:p14="http://schemas.microsoft.com/office/powerpoint/2010/main" val="49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02640" y="1403983"/>
            <a:ext cx="10586719" cy="4560339"/>
          </a:xfrm>
        </p:spPr>
        <p:txBody>
          <a:bodyPr anchor="ctr">
            <a:normAutofit/>
          </a:bodyPr>
          <a:lstStyle/>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Categorization is performed on BDT score as a technique to improve event selections and thus analysis sensitivity.</a:t>
            </a:r>
          </a:p>
          <a:p>
            <a:pPr marL="457200" lvl="1" indent="0">
              <a:lnSpc>
                <a:spcPct val="110000"/>
              </a:lnSpc>
              <a:spcBef>
                <a:spcPts val="0"/>
              </a:spcBef>
              <a:buSzPct val="80000"/>
              <a:buNone/>
              <a:tabLst>
                <a:tab pos="1057275" algn="l"/>
              </a:tabLst>
            </a:pPr>
            <a:endPar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are divided into categories to: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Achieve a higher signal to background ratio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 mass resolution</a:t>
            </a:r>
          </a:p>
          <a:p>
            <a:pPr marL="457200" lvl="1" indent="0">
              <a:lnSpc>
                <a:spcPct val="100000"/>
              </a:lnSpc>
              <a:spcBef>
                <a:spcPts val="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determined by maximizing significance, where significance is defined as:</a:t>
            </a:r>
          </a:p>
        </p:txBody>
      </p:sp>
      <p:sp>
        <p:nvSpPr>
          <p:cNvPr id="9" name="TextBox 8">
            <a:extLst>
              <a:ext uri="{FF2B5EF4-FFF2-40B4-BE49-F238E27FC236}">
                <a16:creationId xmlns:a16="http://schemas.microsoft.com/office/drawing/2014/main" id="{325E5E00-FB64-9D06-FA2A-33872DB5F3C3}"/>
              </a:ext>
            </a:extLst>
          </p:cNvPr>
          <p:cNvSpPr txBox="1"/>
          <p:nvPr/>
        </p:nvSpPr>
        <p:spPr>
          <a:xfrm>
            <a:off x="696000" y="921206"/>
            <a:ext cx="10800000" cy="430887"/>
          </a:xfrm>
          <a:prstGeom prst="rect">
            <a:avLst/>
          </a:prstGeom>
          <a:noFill/>
        </p:spPr>
        <p:txBody>
          <a:bodyPr wrap="square">
            <a:spAutoFit/>
          </a:bodyPr>
          <a:lstStyle/>
          <a:p>
            <a:pPr algn="ctr">
              <a:buSzPct val="80000"/>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sensitivity of the analysis. </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a:xfrm>
            <a:off x="203789" y="6297121"/>
            <a:ext cx="492211" cy="365125"/>
          </a:xfrm>
        </p:spPr>
        <p:txBody>
          <a:bodyPr/>
          <a:lstStyle/>
          <a:p>
            <a:fld id="{CA08304B-578E-B84D-8D62-C3895E12D406}" type="slidenum">
              <a:rPr lang="en-US" smtClean="0"/>
              <a:t>24</a:t>
            </a:fld>
            <a:endParaRPr lang="en-US"/>
          </a:p>
        </p:txBody>
      </p:sp>
      <p:pic>
        <p:nvPicPr>
          <p:cNvPr id="12" name="Picture 11" descr="A black text with a white background&#10;&#10;Description automatically generated">
            <a:extLst>
              <a:ext uri="{FF2B5EF4-FFF2-40B4-BE49-F238E27FC236}">
                <a16:creationId xmlns:a16="http://schemas.microsoft.com/office/drawing/2014/main" id="{CCBEECB5-5C0B-CC50-194F-98FC78F620AD}"/>
              </a:ext>
            </a:extLst>
          </p:cNvPr>
          <p:cNvPicPr>
            <a:picLocks noChangeAspect="1"/>
          </p:cNvPicPr>
          <p:nvPr/>
        </p:nvPicPr>
        <p:blipFill>
          <a:blip r:embed="rId3"/>
          <a:stretch>
            <a:fillRect/>
          </a:stretch>
        </p:blipFill>
        <p:spPr>
          <a:xfrm>
            <a:off x="4505789" y="5373258"/>
            <a:ext cx="3844053" cy="697108"/>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26</a:t>
            </a:fld>
            <a:endParaRPr lang="en-US" dirty="0"/>
          </a:p>
        </p:txBody>
      </p:sp>
      <p:grpSp>
        <p:nvGrpSpPr>
          <p:cNvPr id="9" name="Group 8">
            <a:extLst>
              <a:ext uri="{FF2B5EF4-FFF2-40B4-BE49-F238E27FC236}">
                <a16:creationId xmlns:a16="http://schemas.microsoft.com/office/drawing/2014/main" id="{55A9D058-05E3-A9DC-59E9-E04174821AEC}"/>
              </a:ext>
            </a:extLst>
          </p:cNvPr>
          <p:cNvGrpSpPr/>
          <p:nvPr/>
        </p:nvGrpSpPr>
        <p:grpSpPr>
          <a:xfrm>
            <a:off x="6327688" y="1207263"/>
            <a:ext cx="5716030" cy="5272693"/>
            <a:chOff x="6147832" y="947746"/>
            <a:chExt cx="5871172" cy="5415802"/>
          </a:xfrm>
        </p:grpSpPr>
        <p:pic>
          <p:nvPicPr>
            <p:cNvPr id="6" name="Picture 5">
              <a:extLst>
                <a:ext uri="{FF2B5EF4-FFF2-40B4-BE49-F238E27FC236}">
                  <a16:creationId xmlns:a16="http://schemas.microsoft.com/office/drawing/2014/main" id="{DECD8BC2-99CC-CC30-9921-029A6CD51997}"/>
                </a:ext>
              </a:extLst>
            </p:cNvPr>
            <p:cNvPicPr>
              <a:picLocks noChangeAspect="1"/>
            </p:cNvPicPr>
            <p:nvPr/>
          </p:nvPicPr>
          <p:blipFill>
            <a:blip r:embed="rId4"/>
            <a:srcRect t="2739" b="2739"/>
            <a:stretch/>
          </p:blipFill>
          <p:spPr>
            <a:xfrm>
              <a:off x="6147832" y="947746"/>
              <a:ext cx="5871172" cy="541580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CBC161-0085-40BE-3158-37D5E18B15F5}"/>
              </a:ext>
            </a:extLst>
          </p:cNvPr>
          <p:cNvSpPr txBox="1"/>
          <p:nvPr/>
        </p:nvSpPr>
        <p:spPr>
          <a:xfrm>
            <a:off x="10092750" y="1727200"/>
            <a:ext cx="1552028" cy="369332"/>
          </a:xfrm>
          <a:prstGeom prst="rect">
            <a:avLst/>
          </a:prstGeom>
          <a:solidFill>
            <a:schemeClr val="bg1"/>
          </a:solid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dirty="0">
                <a:latin typeface="CMU Serif Roman" panose="02000603000000000000" pitchFamily="2" charset="0"/>
                <a:ea typeface="CMU Serif Roman" panose="02000603000000000000" pitchFamily="2" charset="0"/>
                <a:cs typeface="CMU Serif Roman" panose="02000603000000000000" pitchFamily="2" charset="0"/>
              </a:rPr>
              <a:t> = 15 GeV</a:t>
            </a:r>
          </a:p>
        </p:txBody>
      </p:sp>
      <p:sp>
        <p:nvSpPr>
          <p:cNvPr id="12" name="Rectangle 11">
            <a:extLst>
              <a:ext uri="{FF2B5EF4-FFF2-40B4-BE49-F238E27FC236}">
                <a16:creationId xmlns:a16="http://schemas.microsoft.com/office/drawing/2014/main" id="{24D339F3-10EF-4A93-F073-9373FF0014D7}"/>
              </a:ext>
            </a:extLst>
          </p:cNvPr>
          <p:cNvSpPr/>
          <p:nvPr/>
        </p:nvSpPr>
        <p:spPr>
          <a:xfrm>
            <a:off x="10479377" y="1401271"/>
            <a:ext cx="649633" cy="193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3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chor="ct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88924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vacuum expectation value &amp; Yukawa couplings yield other particle masses excluding neutrinos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3596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318000" y="800100"/>
            <a:ext cx="7543800" cy="5932800"/>
          </a:xfrm>
        </p:spPr>
        <p:txBody>
          <a:bodyPr anchor="ct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analysis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possibly produce a discovery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2261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30</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33</a:t>
            </a:fld>
            <a:endParaRPr lang="en-US"/>
          </a:p>
        </p:txBody>
      </p:sp>
    </p:spTree>
    <p:extLst>
      <p:ext uri="{BB962C8B-B14F-4D97-AF65-F5344CB8AC3E}">
        <p14:creationId xmlns:p14="http://schemas.microsoft.com/office/powerpoint/2010/main" val="3189253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omplex&#10;&#10;Description automatically generated">
            <a:extLst>
              <a:ext uri="{FF2B5EF4-FFF2-40B4-BE49-F238E27FC236}">
                <a16:creationId xmlns:a16="http://schemas.microsoft.com/office/drawing/2014/main" id="{9DB55B32-5A2B-6CDE-4A40-2D1EDC2A2519}"/>
              </a:ext>
            </a:extLst>
          </p:cNvPr>
          <p:cNvPicPr>
            <a:picLocks noChangeAspect="1"/>
          </p:cNvPicPr>
          <p:nvPr/>
        </p:nvPicPr>
        <p:blipFill>
          <a:blip r:embed="rId3"/>
          <a:stretch>
            <a:fillRect/>
          </a:stretch>
        </p:blipFill>
        <p:spPr>
          <a:xfrm>
            <a:off x="6101730" y="1440593"/>
            <a:ext cx="6090269" cy="428710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LHC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330200" y="948690"/>
                <a:ext cx="6337300" cy="5228273"/>
              </a:xfrm>
            </p:spPr>
            <p:txBody>
              <a:bodyPr anchor="ctr">
                <a:normAutofit/>
              </a:bodyPr>
              <a:lstStyle/>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Bottle of hydrogen acts as proton source</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Form H</a:t>
                </a:r>
                <a:r>
                  <a:rPr lang="en-US" sz="18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ions and accelerate with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Linac</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4 ➞ 160 MeV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Strip electrons and inject pure protons into proton synchrotron booster (PSB) ➞ 2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proton synchrotron (PS) ➞ 26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super proton synchrotron (SPS) ➞ 450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LHC ➞ 6.8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Proton-proton collisions at </a:t>
                </a:r>
                <a14:m>
                  <m:oMath xmlns:m="http://schemas.openxmlformats.org/officeDocument/2006/math">
                    <m:rad>
                      <m:radPr>
                        <m:degHide m:val="on"/>
                        <m:ctrlP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e>
                    </m:rad>
                  </m:oMath>
                </a14:m>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13.8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330200" y="948690"/>
                <a:ext cx="6337300" cy="5228273"/>
              </a:xfrm>
              <a:blipFill>
                <a:blip r:embed="rId4"/>
                <a:stretch>
                  <a:fillRect l="-59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2382642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24AEFF9D-E3DE-2133-6A0A-2D97D4068863}"/>
                  </a:ext>
                </a:extLst>
              </p:cNvPr>
              <p:cNvSpPr>
                <a:spLocks noGrp="1"/>
              </p:cNvSpPr>
              <p:nvPr>
                <p:ph idx="1"/>
              </p:nvPr>
            </p:nvSpPr>
            <p:spPr>
              <a:xfrm>
                <a:off x="838199" y="948690"/>
                <a:ext cx="5116775" cy="5191625"/>
              </a:xfrm>
            </p:spPr>
            <p:txBody>
              <a:bodyPr>
                <a:norm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 is at collision point.</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plane is perpendicular to beam axis and x-axis points towards center of ring and y-axis points upwards.</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azimuthal </a:t>
                </a:r>
                <a:r>
                  <a:rPr lang="en-US" sz="2200" dirty="0">
                    <a:latin typeface="CMU Serif Roman" panose="02000603000000000000" pitchFamily="2" charset="0"/>
                    <a:ea typeface="CMU Serif Roman" panose="02000603000000000000" pitchFamily="2" charset="0"/>
                    <a:cs typeface="CMU Serif Roman" panose="02000603000000000000" pitchFamily="2" charset="0"/>
                  </a:rPr>
                  <a:t>angle.</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latin typeface="CMU Serif Roman" panose="02000603000000000000" pitchFamily="2" charset="0"/>
                    <a:ea typeface="CMU Serif Roman" panose="02000603000000000000" pitchFamily="2" charset="0"/>
                    <a:cs typeface="CMU Serif Roman" panose="02000603000000000000" pitchFamily="2" charset="0"/>
                  </a:rPr>
                  <a:t>) plane.</a:t>
                </a:r>
              </a:p>
              <a:p>
                <a:pPr>
                  <a:spcBef>
                    <a:spcPts val="1600"/>
                  </a:spcBef>
                  <a:buSzPct val="80000"/>
                  <a:tabLst>
                    <a:tab pos="1057275" algn="l"/>
                  </a:tabLst>
                </a:pPr>
                <a:r>
                  <a:rPr lang="en-US" sz="2200" dirty="0" err="1">
                    <a:latin typeface="CMU Serif Roman" panose="02000603000000000000" pitchFamily="2" charset="0"/>
                    <a:ea typeface="CMU Serif Roman" panose="02000603000000000000" pitchFamily="2" charset="0"/>
                    <a:cs typeface="CMU Serif Roman" panose="02000603000000000000" pitchFamily="2" charset="0"/>
                  </a:rPr>
                  <a:t>Tranverse</a:t>
                </a:r>
                <a:r>
                  <a:rPr lang="en-US" sz="2200" dirty="0">
                    <a:latin typeface="CMU Serif Roman" panose="02000603000000000000" pitchFamily="2" charset="0"/>
                    <a:ea typeface="CMU Serif Roman" panose="02000603000000000000" pitchFamily="2" charset="0"/>
                    <a:cs typeface="CMU Serif Roman" panose="02000603000000000000" pitchFamily="2" charset="0"/>
                  </a:rPr>
                  <a:t> momentum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2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energy (E</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are perpendicular to the beam axis.</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mc:Choice>
        <mc:Fallback>
          <p:sp>
            <p:nvSpPr>
              <p:cNvPr id="10" name="Content Placeholder 2">
                <a:extLst>
                  <a:ext uri="{FF2B5EF4-FFF2-40B4-BE49-F238E27FC236}">
                    <a16:creationId xmlns:a16="http://schemas.microsoft.com/office/drawing/2014/main" id="{24AEFF9D-E3DE-2133-6A0A-2D97D4068863}"/>
                  </a:ext>
                </a:extLst>
              </p:cNvPr>
              <p:cNvSpPr>
                <a:spLocks noGrp="1" noRot="1" noChangeAspect="1" noMove="1" noResize="1" noEditPoints="1" noAdjustHandles="1" noChangeArrowheads="1" noChangeShapeType="1" noTextEdit="1"/>
              </p:cNvSpPr>
              <p:nvPr>
                <p:ph idx="1"/>
              </p:nvPr>
            </p:nvSpPr>
            <p:spPr>
              <a:xfrm>
                <a:off x="838199" y="948690"/>
                <a:ext cx="5116775" cy="5191625"/>
              </a:xfrm>
              <a:blipFill>
                <a:blip r:embed="rId3"/>
                <a:stretch>
                  <a:fillRect l="-743" t="-1220" r="-743"/>
                </a:stretch>
              </a:blipFill>
            </p:spPr>
            <p:txBody>
              <a:bodyPr/>
              <a:lstStyle/>
              <a:p>
                <a:r>
                  <a:rPr lang="en-US">
                    <a:noFill/>
                  </a:rPr>
                  <a:t> </a:t>
                </a:r>
              </a:p>
            </p:txBody>
          </p:sp>
        </mc:Fallback>
      </mc:AlternateContent>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4"/>
          <a:stretch>
            <a:fillRect/>
          </a:stretch>
        </p:blipFill>
        <p:spPr>
          <a:xfrm>
            <a:off x="6444931" y="907536"/>
            <a:ext cx="5529424" cy="26552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Geometry of CMS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086937"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1246393" y="5389144"/>
            <a:ext cx="3188714" cy="1149767"/>
            <a:chOff x="1003632" y="5027131"/>
            <a:chExt cx="3188714" cy="1149767"/>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5"/>
            <a:stretch>
              <a:fillRect/>
            </a:stretch>
          </p:blipFill>
          <p:spPr>
            <a:xfrm>
              <a:off x="1003632" y="5027131"/>
              <a:ext cx="2953453" cy="356315"/>
            </a:xfrm>
            <a:prstGeom prst="rect">
              <a:avLst/>
            </a:prstGeom>
          </p:spPr>
        </p:pic>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6"/>
            <a:stretch>
              <a:fillRect/>
            </a:stretch>
          </p:blipFill>
          <p:spPr>
            <a:xfrm>
              <a:off x="19197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1176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a:xfrm>
            <a:off x="0" y="6356349"/>
            <a:ext cx="698500" cy="365125"/>
          </a:xfrm>
        </p:spPr>
        <p:txBody>
          <a:bodyPr/>
          <a:lstStyle/>
          <a:p>
            <a:fld id="{CA08304B-578E-B84D-8D62-C3895E12D406}" type="slidenum">
              <a:rPr lang="en-US" smtClean="0"/>
              <a:t>35</a:t>
            </a:fld>
            <a:endParaRPr lang="en-US"/>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7"/>
          <a:stretch>
            <a:fillRect/>
          </a:stretch>
        </p:blipFill>
        <p:spPr>
          <a:xfrm>
            <a:off x="7756894" y="3942912"/>
            <a:ext cx="3563867" cy="2833200"/>
          </a:xfrm>
          <a:prstGeom prst="rect">
            <a:avLst/>
          </a:prstGeom>
          <a:ln>
            <a:noFill/>
          </a:ln>
        </p:spPr>
      </p:pic>
      <p:cxnSp>
        <p:nvCxnSpPr>
          <p:cNvPr id="12" name="Straight Connector 11">
            <a:extLst>
              <a:ext uri="{FF2B5EF4-FFF2-40B4-BE49-F238E27FC236}">
                <a16:creationId xmlns:a16="http://schemas.microsoft.com/office/drawing/2014/main" id="{B2D684DE-BB74-B4CB-1F2E-F9EF544539D6}"/>
              </a:ext>
            </a:extLst>
          </p:cNvPr>
          <p:cNvCxnSpPr>
            <a:cxnSpLocks/>
          </p:cNvCxnSpPr>
          <p:nvPr/>
        </p:nvCxnSpPr>
        <p:spPr>
          <a:xfrm flipV="1">
            <a:off x="6237027" y="3742209"/>
            <a:ext cx="5737328" cy="3373"/>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34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36</a:t>
            </a:fld>
            <a:endParaRPr lang="en-US"/>
          </a:p>
        </p:txBody>
      </p:sp>
    </p:spTree>
    <p:extLst>
      <p:ext uri="{BB962C8B-B14F-4D97-AF65-F5344CB8AC3E}">
        <p14:creationId xmlns:p14="http://schemas.microsoft.com/office/powerpoint/2010/main" val="280478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Electroweak Symmetry Breaking</a:t>
            </a:r>
          </a:p>
        </p:txBody>
      </p:sp>
      <p:pic>
        <p:nvPicPr>
          <p:cNvPr id="7" name="Content Placeholder 6" descr="A white sheet with black text&#10;&#10;Description automatically generated with medium confidence">
            <a:extLst>
              <a:ext uri="{FF2B5EF4-FFF2-40B4-BE49-F238E27FC236}">
                <a16:creationId xmlns:a16="http://schemas.microsoft.com/office/drawing/2014/main" id="{7614ABE7-39E9-67A3-AD6E-47DF631F2A7B}"/>
              </a:ext>
            </a:extLst>
          </p:cNvPr>
          <p:cNvPicPr>
            <a:picLocks noGrp="1" noChangeAspect="1"/>
          </p:cNvPicPr>
          <p:nvPr>
            <p:ph idx="1"/>
          </p:nvPr>
        </p:nvPicPr>
        <p:blipFill>
          <a:blip r:embed="rId3"/>
          <a:stretch>
            <a:fillRect/>
          </a:stretch>
        </p:blipFill>
        <p:spPr>
          <a:xfrm>
            <a:off x="958556" y="889000"/>
            <a:ext cx="10385084" cy="5416359"/>
          </a:xfr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37</a:t>
            </a:fld>
            <a:endParaRPr lang="en-US"/>
          </a:p>
        </p:txBody>
      </p:sp>
    </p:spTree>
    <p:extLst>
      <p:ext uri="{BB962C8B-B14F-4D97-AF65-F5344CB8AC3E}">
        <p14:creationId xmlns:p14="http://schemas.microsoft.com/office/powerpoint/2010/main" val="42725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Mechanism</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38</a:t>
            </a:fld>
            <a:endParaRPr lang="en-US"/>
          </a:p>
        </p:txBody>
      </p:sp>
      <p:sp>
        <p:nvSpPr>
          <p:cNvPr id="8" name="Content Placeholder 2">
            <a:extLst>
              <a:ext uri="{FF2B5EF4-FFF2-40B4-BE49-F238E27FC236}">
                <a16:creationId xmlns:a16="http://schemas.microsoft.com/office/drawing/2014/main" id="{C28B50C0-DBD4-7A35-F0C0-ECC293C505C8}"/>
              </a:ext>
            </a:extLst>
          </p:cNvPr>
          <p:cNvSpPr>
            <a:spLocks noGrp="1"/>
          </p:cNvSpPr>
          <p:nvPr>
            <p:ph idx="1"/>
          </p:nvPr>
        </p:nvSpPr>
        <p:spPr>
          <a:xfrm>
            <a:off x="838200" y="977900"/>
            <a:ext cx="10515600" cy="5199063"/>
          </a:xfrm>
        </p:spPr>
        <p:txBody>
          <a:bodyPr>
            <a:normAutofit/>
          </a:bodyPr>
          <a:lstStyle/>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 we get (excluding </a:t>
            </a:r>
            <a:r>
              <a:rPr lang="en-US" sz="22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mixing terms):</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yields masses for W/Z and the photon:</a:t>
            </a:r>
          </a:p>
        </p:txBody>
      </p:sp>
      <p:pic>
        <p:nvPicPr>
          <p:cNvPr id="10" name="Picture 9">
            <a:extLst>
              <a:ext uri="{FF2B5EF4-FFF2-40B4-BE49-F238E27FC236}">
                <a16:creationId xmlns:a16="http://schemas.microsoft.com/office/drawing/2014/main" id="{F69FCD8A-E929-1098-B1E0-39C92D09D4C4}"/>
              </a:ext>
            </a:extLst>
          </p:cNvPr>
          <p:cNvPicPr>
            <a:picLocks noChangeAspect="1"/>
          </p:cNvPicPr>
          <p:nvPr/>
        </p:nvPicPr>
        <p:blipFill>
          <a:blip r:embed="rId3"/>
          <a:stretch>
            <a:fillRect/>
          </a:stretch>
        </p:blipFill>
        <p:spPr>
          <a:xfrm>
            <a:off x="2444750" y="798922"/>
            <a:ext cx="4241800" cy="6453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4464509-F840-14EF-1002-F949A9C814CA}"/>
              </a:ext>
            </a:extLst>
          </p:cNvPr>
          <p:cNvPicPr>
            <a:picLocks noChangeAspect="1"/>
          </p:cNvPicPr>
          <p:nvPr/>
        </p:nvPicPr>
        <p:blipFill>
          <a:blip r:embed="rId4"/>
          <a:stretch>
            <a:fillRect/>
          </a:stretch>
        </p:blipFill>
        <p:spPr>
          <a:xfrm>
            <a:off x="2552700" y="1659758"/>
            <a:ext cx="4914900" cy="711200"/>
          </a:xfrm>
          <a:prstGeom prst="rect">
            <a:avLst/>
          </a:prstGeom>
        </p:spPr>
      </p:pic>
      <p:pic>
        <p:nvPicPr>
          <p:cNvPr id="14" name="Picture 13" descr="A black square and square equation&#10;&#10;Description automatically generated with medium confidence">
            <a:extLst>
              <a:ext uri="{FF2B5EF4-FFF2-40B4-BE49-F238E27FC236}">
                <a16:creationId xmlns:a16="http://schemas.microsoft.com/office/drawing/2014/main" id="{C500C098-5120-0795-E98D-C9DFE5B576E8}"/>
              </a:ext>
            </a:extLst>
          </p:cNvPr>
          <p:cNvPicPr>
            <a:picLocks noChangeAspect="1"/>
          </p:cNvPicPr>
          <p:nvPr/>
        </p:nvPicPr>
        <p:blipFill>
          <a:blip r:embed="rId5"/>
          <a:stretch>
            <a:fillRect/>
          </a:stretch>
        </p:blipFill>
        <p:spPr>
          <a:xfrm>
            <a:off x="1416050" y="3314632"/>
            <a:ext cx="2501900" cy="7112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25D68B7-22DA-A619-5324-033A0E1F6269}"/>
              </a:ext>
            </a:extLst>
          </p:cNvPr>
          <p:cNvPicPr>
            <a:picLocks noChangeAspect="1"/>
          </p:cNvPicPr>
          <p:nvPr/>
        </p:nvPicPr>
        <p:blipFill>
          <a:blip r:embed="rId6"/>
          <a:stretch>
            <a:fillRect/>
          </a:stretch>
        </p:blipFill>
        <p:spPr>
          <a:xfrm>
            <a:off x="5505450" y="3321566"/>
            <a:ext cx="1181100" cy="711200"/>
          </a:xfrm>
          <a:prstGeom prst="rect">
            <a:avLst/>
          </a:prstGeom>
        </p:spPr>
      </p:pic>
      <p:sp>
        <p:nvSpPr>
          <p:cNvPr id="18" name="TextBox 17">
            <a:extLst>
              <a:ext uri="{FF2B5EF4-FFF2-40B4-BE49-F238E27FC236}">
                <a16:creationId xmlns:a16="http://schemas.microsoft.com/office/drawing/2014/main" id="{DD04393F-C7F1-61CF-FAC5-61F647F401AD}"/>
              </a:ext>
            </a:extLst>
          </p:cNvPr>
          <p:cNvSpPr txBox="1"/>
          <p:nvPr/>
        </p:nvSpPr>
        <p:spPr>
          <a:xfrm>
            <a:off x="4127500" y="3485566"/>
            <a:ext cx="1727200" cy="369332"/>
          </a:xfrm>
          <a:prstGeom prst="rect">
            <a:avLst/>
          </a:prstGeom>
          <a:noFill/>
        </p:spPr>
        <p:txBody>
          <a:bodyPr wrap="square">
            <a:spAutoFit/>
          </a:bodyPr>
          <a:lstStyle/>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with mass</a:t>
            </a:r>
            <a:endParaRPr lang="en-US" dirty="0"/>
          </a:p>
        </p:txBody>
      </p:sp>
      <p:pic>
        <p:nvPicPr>
          <p:cNvPr id="20" name="Picture 19" descr="A group of black text&#10;&#10;Description automatically generated">
            <a:extLst>
              <a:ext uri="{FF2B5EF4-FFF2-40B4-BE49-F238E27FC236}">
                <a16:creationId xmlns:a16="http://schemas.microsoft.com/office/drawing/2014/main" id="{20DA0543-5372-1668-91A0-48255C665090}"/>
              </a:ext>
            </a:extLst>
          </p:cNvPr>
          <p:cNvPicPr>
            <a:picLocks noChangeAspect="1"/>
          </p:cNvPicPr>
          <p:nvPr/>
        </p:nvPicPr>
        <p:blipFill>
          <a:blip r:embed="rId7"/>
          <a:stretch>
            <a:fillRect/>
          </a:stretch>
        </p:blipFill>
        <p:spPr>
          <a:xfrm>
            <a:off x="1416050" y="4018898"/>
            <a:ext cx="7581672" cy="1619902"/>
          </a:xfrm>
          <a:prstGeom prst="rect">
            <a:avLst/>
          </a:prstGeom>
        </p:spPr>
      </p:pic>
    </p:spTree>
    <p:extLst>
      <p:ext uri="{BB962C8B-B14F-4D97-AF65-F5344CB8AC3E}">
        <p14:creationId xmlns:p14="http://schemas.microsoft.com/office/powerpoint/2010/main" val="3592081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Restrictions on Extended Higgs Sector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695950"/>
              </a:xfrm>
            </p:spPr>
            <p:txBody>
              <a:bodyPr>
                <a:normAutofit/>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Two main constraints on extended Higgs sector models: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Experimentally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𝜌</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Flavor Changing Neutral Currents (FCNC) at tree-level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𝑍</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symmetry)</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taking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Restricts values of (T</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 to (0, 0)	Singlet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(1/2, 1)	Doublet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(3, 4)	Septet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695950"/>
              </a:xfrm>
              <a:blipFill>
                <a:blip r:embed="rId3"/>
                <a:stretch>
                  <a:fillRect l="-965" t="-1556" r="-48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39</a:t>
            </a:fld>
            <a:endParaRPr lang="en-US"/>
          </a:p>
        </p:txBody>
      </p:sp>
      <p:pic>
        <p:nvPicPr>
          <p:cNvPr id="7" name="Picture 6">
            <a:extLst>
              <a:ext uri="{FF2B5EF4-FFF2-40B4-BE49-F238E27FC236}">
                <a16:creationId xmlns:a16="http://schemas.microsoft.com/office/drawing/2014/main" id="{A4C24DEC-A4C0-B1D1-FA51-A866CA83D89E}"/>
              </a:ext>
            </a:extLst>
          </p:cNvPr>
          <p:cNvPicPr>
            <a:picLocks noChangeAspect="1"/>
          </p:cNvPicPr>
          <p:nvPr/>
        </p:nvPicPr>
        <p:blipFill>
          <a:blip r:embed="rId4"/>
          <a:stretch>
            <a:fillRect/>
          </a:stretch>
        </p:blipFill>
        <p:spPr>
          <a:xfrm>
            <a:off x="1139004" y="2740283"/>
            <a:ext cx="4809676" cy="888645"/>
          </a:xfrm>
          <a:prstGeom prst="rect">
            <a:avLst/>
          </a:prstGeom>
        </p:spPr>
      </p:pic>
      <p:pic>
        <p:nvPicPr>
          <p:cNvPr id="11" name="Picture 10" descr="A diagram of a cross between lines&#10;&#10;Description automatically generated">
            <a:extLst>
              <a:ext uri="{FF2B5EF4-FFF2-40B4-BE49-F238E27FC236}">
                <a16:creationId xmlns:a16="http://schemas.microsoft.com/office/drawing/2014/main" id="{3761CF64-E97D-25D1-847C-AB34C7CCBD92}"/>
              </a:ext>
            </a:extLst>
          </p:cNvPr>
          <p:cNvPicPr>
            <a:picLocks noChangeAspect="1"/>
          </p:cNvPicPr>
          <p:nvPr/>
        </p:nvPicPr>
        <p:blipFill>
          <a:blip r:embed="rId5"/>
          <a:stretch>
            <a:fillRect/>
          </a:stretch>
        </p:blipFill>
        <p:spPr>
          <a:xfrm>
            <a:off x="7738150" y="2498794"/>
            <a:ext cx="3916454" cy="2914071"/>
          </a:xfrm>
          <a:prstGeom prst="rect">
            <a:avLst/>
          </a:prstGeom>
        </p:spPr>
      </p:pic>
      <p:pic>
        <p:nvPicPr>
          <p:cNvPr id="13" name="Picture 12">
            <a:extLst>
              <a:ext uri="{FF2B5EF4-FFF2-40B4-BE49-F238E27FC236}">
                <a16:creationId xmlns:a16="http://schemas.microsoft.com/office/drawing/2014/main" id="{804E9512-A182-C358-3633-5260D8944CFC}"/>
              </a:ext>
            </a:extLst>
          </p:cNvPr>
          <p:cNvPicPr>
            <a:picLocks noChangeAspect="1"/>
          </p:cNvPicPr>
          <p:nvPr/>
        </p:nvPicPr>
        <p:blipFill>
          <a:blip r:embed="rId6"/>
          <a:stretch>
            <a:fillRect/>
          </a:stretch>
        </p:blipFill>
        <p:spPr>
          <a:xfrm>
            <a:off x="1951990" y="3955830"/>
            <a:ext cx="4712970" cy="687889"/>
          </a:xfrm>
          <a:prstGeom prst="rect">
            <a:avLst/>
          </a:prstGeom>
        </p:spPr>
      </p:pic>
      <p:sp>
        <p:nvSpPr>
          <p:cNvPr id="15" name="TextBox 14">
            <a:extLst>
              <a:ext uri="{FF2B5EF4-FFF2-40B4-BE49-F238E27FC236}">
                <a16:creationId xmlns:a16="http://schemas.microsoft.com/office/drawing/2014/main" id="{A315B9D8-C67C-602E-56C2-9D001A71AC37}"/>
              </a:ext>
            </a:extLst>
          </p:cNvPr>
          <p:cNvSpPr txBox="1"/>
          <p:nvPr/>
        </p:nvSpPr>
        <p:spPr>
          <a:xfrm rot="5400000">
            <a:off x="5110480" y="6309879"/>
            <a:ext cx="37702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spTree>
    <p:extLst>
      <p:ext uri="{BB962C8B-B14F-4D97-AF65-F5344CB8AC3E}">
        <p14:creationId xmlns:p14="http://schemas.microsoft.com/office/powerpoint/2010/main" val="210036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23996"/>
            <a:ext cx="10515600" cy="5018915"/>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00000"/>
              </a:lnSpc>
              <a:spcBef>
                <a:spcPts val="1800"/>
              </a:spcBef>
              <a:spcAft>
                <a:spcPts val="1800"/>
              </a:spcAft>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a:t>
            </a:r>
            <a:r>
              <a:rPr lang="en-US" sz="24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introduced that can be checked experimentally!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models introduce an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remedy hierarchy problem, dark matter, and more.</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matter content of common models: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Beyond the Standard Model</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4</a:t>
            </a:fld>
            <a:endParaRPr lang="en-US"/>
          </a:p>
        </p:txBody>
      </p:sp>
      <p:pic>
        <p:nvPicPr>
          <p:cNvPr id="66" name="Picture 65" descr="A group of yellow squares with black letters and numbers&#10;&#10;Description automatically generated">
            <a:extLst>
              <a:ext uri="{FF2B5EF4-FFF2-40B4-BE49-F238E27FC236}">
                <a16:creationId xmlns:a16="http://schemas.microsoft.com/office/drawing/2014/main" id="{DB262AAF-3FA5-BFDA-CED7-11A0E2CB6600}"/>
              </a:ext>
            </a:extLst>
          </p:cNvPr>
          <p:cNvPicPr>
            <a:picLocks noChangeAspect="1"/>
          </p:cNvPicPr>
          <p:nvPr/>
        </p:nvPicPr>
        <p:blipFill>
          <a:blip r:embed="rId3"/>
          <a:stretch>
            <a:fillRect/>
          </a:stretch>
        </p:blipFill>
        <p:spPr>
          <a:xfrm>
            <a:off x="8744393" y="2214835"/>
            <a:ext cx="3218398" cy="2112551"/>
          </a:xfrm>
          <a:prstGeom prst="rect">
            <a:avLst/>
          </a:prstGeom>
        </p:spPr>
      </p:pic>
      <p:pic>
        <p:nvPicPr>
          <p:cNvPr id="69" name="Picture 68" descr="A table with black text&#10;&#10;Description automatically generated">
            <a:extLst>
              <a:ext uri="{FF2B5EF4-FFF2-40B4-BE49-F238E27FC236}">
                <a16:creationId xmlns:a16="http://schemas.microsoft.com/office/drawing/2014/main" id="{CDBA01C6-FD80-0259-3802-ECDF4B8C9D30}"/>
              </a:ext>
            </a:extLst>
          </p:cNvPr>
          <p:cNvPicPr>
            <a:picLocks noChangeAspect="1"/>
          </p:cNvPicPr>
          <p:nvPr/>
        </p:nvPicPr>
        <p:blipFill>
          <a:blip r:embed="rId4"/>
          <a:stretch>
            <a:fillRect/>
          </a:stretch>
        </p:blipFill>
        <p:spPr>
          <a:xfrm>
            <a:off x="1676400" y="4327525"/>
            <a:ext cx="7772400" cy="2028825"/>
          </a:xfrm>
          <a:prstGeom prst="rect">
            <a:avLst/>
          </a:prstGeom>
        </p:spPr>
      </p:pic>
    </p:spTree>
    <p:extLst>
      <p:ext uri="{BB962C8B-B14F-4D97-AF65-F5344CB8AC3E}">
        <p14:creationId xmlns:p14="http://schemas.microsoft.com/office/powerpoint/2010/main" val="200890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 Conversion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67100" y="947579"/>
                <a:ext cx="106578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Relevant data types in CMS:</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Uses Event Data Model (EDM) containers and requires CMSSW framework.</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Flat tree that can be read directly with ROOT/Python.</a:t>
                </a: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Significantly smaller file size.</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Converted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sz="20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Converting samples required special CMSSW software built by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to include additional branches not usually stored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format.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767100" y="947579"/>
                <a:ext cx="10657800" cy="5228273"/>
              </a:xfrm>
              <a:blipFill>
                <a:blip r:embed="rId3"/>
                <a:stretch>
                  <a:fillRect l="-952" t="-1695" r="-4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40</a:t>
            </a:fld>
            <a:endParaRPr lang="en-US"/>
          </a:p>
        </p:txBody>
      </p:sp>
    </p:spTree>
    <p:extLst>
      <p:ext uri="{BB962C8B-B14F-4D97-AF65-F5344CB8AC3E}">
        <p14:creationId xmlns:p14="http://schemas.microsoft.com/office/powerpoint/2010/main" val="2021320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23038" y="1644487"/>
            <a:ext cx="6258175" cy="3090457"/>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657800"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photons from events N, N+1, N+2, N+3. </a:t>
            </a: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Alternate notations:</a:t>
            </a:r>
          </a:p>
          <a:p>
            <a:pPr marL="0" indent="0" algn="ctr">
              <a:lnSpc>
                <a:spcPct val="150000"/>
              </a:lnSpc>
              <a:buNone/>
            </a:pPr>
            <a:r>
              <a:rPr lang="en-US" sz="1900" u="sng" dirty="0">
                <a:latin typeface="CMU Serif Roman" panose="02000603000000000000" pitchFamily="2" charset="0"/>
                <a:ea typeface="CMU Serif Roman" panose="02000603000000000000" pitchFamily="2" charset="0"/>
                <a:cs typeface="CMU Serif Roman" panose="02000603000000000000" pitchFamily="2" charset="0"/>
              </a:rPr>
              <a:t>Photon # (belongs to Event #)</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(Event 1) → Photon 2 (Event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(Event 1) → Photon 3 (Event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(Event 1) → Photon 4 (Event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a:p>
            <a:pPr marL="0" indent="0" algn="ctr">
              <a:lnSpc>
                <a:spcPct val="150000"/>
              </a:lnSpc>
              <a:buFont typeface="Arial" panose="020B0604020202020204" pitchFamily="34" charset="0"/>
              <a:buNone/>
            </a:pPr>
            <a:r>
              <a:rPr lang="en-US" sz="1900" u="sng"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Photons shifted to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2 (Event 2) → Photon 2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3 (Event 3) → Photon 3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4 (Event 4) → Photon 4 (Event 1)</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2418226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to Diphoton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Python-based analysis framework for processing flat tree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files.</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Based				Columnar Based</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Utilizes Coffea processors which provide an efficient backend that allows one to focus on the selections an analysis at hands.</a:t>
                </a: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was built for the</a:t>
                </a:r>
                <a:r>
                  <a:rPr lang="en-US" sz="240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for the standard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complete framework is being developed, including methods to implement systematics, corrections, and streamlined object selections.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724" t="-2179" b="-121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a:xfrm>
            <a:off x="114300" y="6356349"/>
            <a:ext cx="431800" cy="365125"/>
          </a:xfrm>
        </p:spPr>
        <p:txBody>
          <a:bodyPr/>
          <a:lstStyle/>
          <a:p>
            <a:fld id="{CA08304B-578E-B84D-8D62-C3895E12D406}" type="slidenum">
              <a:rPr lang="en-US" smtClean="0"/>
              <a:t>42</a:t>
            </a:fld>
            <a:endParaRPr lang="en-US"/>
          </a:p>
        </p:txBody>
      </p:sp>
      <p:pic>
        <p:nvPicPr>
          <p:cNvPr id="13" name="Picture 12" descr="A diagram of a graph&#10;&#10;Description automatically generated">
            <a:extLst>
              <a:ext uri="{FF2B5EF4-FFF2-40B4-BE49-F238E27FC236}">
                <a16:creationId xmlns:a16="http://schemas.microsoft.com/office/drawing/2014/main" id="{ADAB6842-4338-B65A-9096-EDC6629ED621}"/>
              </a:ext>
            </a:extLst>
          </p:cNvPr>
          <p:cNvPicPr>
            <a:picLocks noChangeAspect="1"/>
          </p:cNvPicPr>
          <p:nvPr/>
        </p:nvPicPr>
        <p:blipFill>
          <a:blip r:embed="rId4"/>
          <a:stretch>
            <a:fillRect/>
          </a:stretch>
        </p:blipFill>
        <p:spPr>
          <a:xfrm>
            <a:off x="7045920" y="1983315"/>
            <a:ext cx="2086031" cy="2263565"/>
          </a:xfrm>
          <a:prstGeom prst="rect">
            <a:avLst/>
          </a:prstGeom>
        </p:spPr>
      </p:pic>
      <p:pic>
        <p:nvPicPr>
          <p:cNvPr id="15" name="Picture 14" descr="A diagram of a event loop&#10;&#10;Description automatically generated">
            <a:extLst>
              <a:ext uri="{FF2B5EF4-FFF2-40B4-BE49-F238E27FC236}">
                <a16:creationId xmlns:a16="http://schemas.microsoft.com/office/drawing/2014/main" id="{9454C9F5-C400-5CC7-03B4-FB4028A7A650}"/>
              </a:ext>
            </a:extLst>
          </p:cNvPr>
          <p:cNvPicPr>
            <a:picLocks noChangeAspect="1"/>
          </p:cNvPicPr>
          <p:nvPr/>
        </p:nvPicPr>
        <p:blipFill>
          <a:blip r:embed="rId5"/>
          <a:stretch>
            <a:fillRect/>
          </a:stretch>
        </p:blipFill>
        <p:spPr>
          <a:xfrm>
            <a:off x="3039070" y="2032769"/>
            <a:ext cx="1516480" cy="2185765"/>
          </a:xfrm>
          <a:prstGeom prst="rect">
            <a:avLst/>
          </a:prstGeom>
        </p:spPr>
      </p:pic>
    </p:spTree>
    <p:extLst>
      <p:ext uri="{BB962C8B-B14F-4D97-AF65-F5344CB8AC3E}">
        <p14:creationId xmlns:p14="http://schemas.microsoft.com/office/powerpoint/2010/main" val="137828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43</a:t>
            </a:fld>
            <a:endParaRPr lang="en-US"/>
          </a:p>
        </p:txBody>
      </p:sp>
    </p:spTree>
    <p:extLst>
      <p:ext uri="{BB962C8B-B14F-4D97-AF65-F5344CB8AC3E}">
        <p14:creationId xmlns:p14="http://schemas.microsoft.com/office/powerpoint/2010/main" val="424422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Spreads">
            <a:extLst>
              <a:ext uri="{FF2B5EF4-FFF2-40B4-BE49-F238E27FC236}">
                <a16:creationId xmlns:a16="http://schemas.microsoft.com/office/drawing/2014/main" id="{54424D44-113D-1490-840A-16E757435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655" y="3186426"/>
            <a:ext cx="6418689" cy="35464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Deep learning vs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models are easier to create and faster to train but are prone to overtraining.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models outperform BDT models with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100k events.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as to build more complex networks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removes some of the data preparation required before training a model (e.g. choosing which variables to train with).</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4"/>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44</a:t>
            </a:fld>
            <a:endParaRPr lang="en-US"/>
          </a:p>
        </p:txBody>
      </p:sp>
    </p:spTree>
    <p:extLst>
      <p:ext uri="{BB962C8B-B14F-4D97-AF65-F5344CB8AC3E}">
        <p14:creationId xmlns:p14="http://schemas.microsoft.com/office/powerpoint/2010/main" val="4002577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 </a:t>
            </a:r>
            <a:r>
              <a:rPr lang="en-US" sz="3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38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45</a:t>
            </a:fld>
            <a:endParaRPr lang="en-US" dirty="0"/>
          </a:p>
        </p:txBody>
      </p:sp>
    </p:spTree>
    <p:extLst>
      <p:ext uri="{BB962C8B-B14F-4D97-AF65-F5344CB8AC3E}">
        <p14:creationId xmlns:p14="http://schemas.microsoft.com/office/powerpoint/2010/main" val="3256029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46</a:t>
            </a:fld>
            <a:endParaRPr lang="en-US"/>
          </a:p>
        </p:txBody>
      </p:sp>
    </p:spTree>
    <p:extLst>
      <p:ext uri="{BB962C8B-B14F-4D97-AF65-F5344CB8AC3E}">
        <p14:creationId xmlns:p14="http://schemas.microsoft.com/office/powerpoint/2010/main" val="2981112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47</a:t>
            </a:fld>
            <a:endParaRPr lang="en-US"/>
          </a:p>
        </p:txBody>
      </p:sp>
    </p:spTree>
    <p:extLst>
      <p:ext uri="{BB962C8B-B14F-4D97-AF65-F5344CB8AC3E}">
        <p14:creationId xmlns:p14="http://schemas.microsoft.com/office/powerpoint/2010/main" val="968515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chor="ctr">
                <a:normAutofit/>
              </a:bodyPr>
              <a:lstStyle/>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48</a:t>
            </a:fld>
            <a:endParaRPr lang="en-US"/>
          </a:p>
        </p:txBody>
      </p:sp>
    </p:spTree>
    <p:extLst>
      <p:ext uri="{BB962C8B-B14F-4D97-AF65-F5344CB8AC3E}">
        <p14:creationId xmlns:p14="http://schemas.microsoft.com/office/powerpoint/2010/main" val="281434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Evaluation Metrics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Mention cross-validation to prevent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49</a:t>
            </a:fld>
            <a:endParaRPr lang="en-US"/>
          </a:p>
        </p:txBody>
      </p:sp>
    </p:spTree>
    <p:extLst>
      <p:ext uri="{BB962C8B-B14F-4D97-AF65-F5344CB8AC3E}">
        <p14:creationId xmlns:p14="http://schemas.microsoft.com/office/powerpoint/2010/main" val="106529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10725906"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Early stopping using training and testing sets is done to reduce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rotWithShape="1">
          <a:blip r:embed="rId3"/>
          <a:srcRect l="2388" t="8982" r="8163" b="1279"/>
          <a:stretch/>
        </p:blipFill>
        <p:spPr>
          <a:xfrm>
            <a:off x="6010608" y="2370882"/>
            <a:ext cx="5862944" cy="441145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a:xfrm>
            <a:off x="162189" y="6417208"/>
            <a:ext cx="503830" cy="365125"/>
          </a:xfrm>
        </p:spPr>
        <p:txBody>
          <a:bodyPr/>
          <a:lstStyle/>
          <a:p>
            <a:fld id="{CA08304B-578E-B84D-8D62-C3895E12D406}" type="slidenum">
              <a:rPr lang="en-US" smtClean="0"/>
              <a:t>50</a:t>
            </a:fld>
            <a:endParaRPr lang="en-US" dirty="0"/>
          </a:p>
        </p:txBody>
      </p:sp>
      <p:grpSp>
        <p:nvGrpSpPr>
          <p:cNvPr id="15" name="Group 14">
            <a:extLst>
              <a:ext uri="{FF2B5EF4-FFF2-40B4-BE49-F238E27FC236}">
                <a16:creationId xmlns:a16="http://schemas.microsoft.com/office/drawing/2014/main" id="{847A6801-D15D-A562-033E-1550412C122B}"/>
              </a:ext>
            </a:extLst>
          </p:cNvPr>
          <p:cNvGrpSpPr/>
          <p:nvPr/>
        </p:nvGrpSpPr>
        <p:grpSpPr>
          <a:xfrm>
            <a:off x="881306" y="2370466"/>
            <a:ext cx="4914015" cy="4411867"/>
            <a:chOff x="881306" y="2370466"/>
            <a:chExt cx="4914015" cy="4411867"/>
          </a:xfrm>
        </p:grpSpPr>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468CF25-5DB2-6A89-366A-DE1BF17B54DF}"/>
                </a:ext>
              </a:extLst>
            </p:cNvPr>
            <p:cNvSpPr txBox="1"/>
            <p:nvPr/>
          </p:nvSpPr>
          <p:spPr>
            <a:xfrm>
              <a:off x="3827408" y="2759002"/>
              <a:ext cx="1589964" cy="369332"/>
            </a:xfrm>
            <a:prstGeom prst="rect">
              <a:avLst/>
            </a:prstGeom>
            <a:noFill/>
          </p:spPr>
          <p:txBody>
            <a:bodyPr wrap="square" anchor="ctr">
              <a:spAutoFit/>
            </a:bodyPr>
            <a:lstStyle/>
            <a:p>
              <a:pPr algn="ct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8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a:t>
              </a:r>
              <a:endParaRPr lang="en-US" dirty="0"/>
            </a:p>
          </p:txBody>
        </p:sp>
      </p:grpSp>
    </p:spTree>
    <p:extLst>
      <p:ext uri="{BB962C8B-B14F-4D97-AF65-F5344CB8AC3E}">
        <p14:creationId xmlns:p14="http://schemas.microsoft.com/office/powerpoint/2010/main" val="4285189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2839031" y="1151721"/>
            <a:ext cx="2657530" cy="481936"/>
          </a:xfrm>
          <a:prstGeom prst="rect">
            <a:avLst/>
          </a:prstGeom>
        </p:spPr>
      </p:pic>
      <p:grpSp>
        <p:nvGrpSpPr>
          <p:cNvPr id="8" name="Group 7">
            <a:extLst>
              <a:ext uri="{FF2B5EF4-FFF2-40B4-BE49-F238E27FC236}">
                <a16:creationId xmlns:a16="http://schemas.microsoft.com/office/drawing/2014/main" id="{D5D9ABE8-A093-5FF5-F113-5B32F46F99E1}"/>
              </a:ext>
            </a:extLst>
          </p:cNvPr>
          <p:cNvGrpSpPr/>
          <p:nvPr/>
        </p:nvGrpSpPr>
        <p:grpSpPr>
          <a:xfrm>
            <a:off x="7179398" y="717684"/>
            <a:ext cx="4810897" cy="4402245"/>
            <a:chOff x="6608903" y="2440592"/>
            <a:chExt cx="4810897" cy="4402245"/>
          </a:xfrm>
        </p:grpSpPr>
        <p:grpSp>
          <p:nvGrpSpPr>
            <p:cNvPr id="10" name="Group 9">
              <a:extLst>
                <a:ext uri="{FF2B5EF4-FFF2-40B4-BE49-F238E27FC236}">
                  <a16:creationId xmlns:a16="http://schemas.microsoft.com/office/drawing/2014/main" id="{88799E04-88BF-EE07-0547-C756A2661C9C}"/>
                </a:ext>
              </a:extLst>
            </p:cNvPr>
            <p:cNvGrpSpPr/>
            <p:nvPr/>
          </p:nvGrpSpPr>
          <p:grpSpPr>
            <a:xfrm>
              <a:off x="6608903" y="2440592"/>
              <a:ext cx="4810897" cy="4402245"/>
              <a:chOff x="7379044" y="2492332"/>
              <a:chExt cx="4810897" cy="4405292"/>
            </a:xfrm>
          </p:grpSpPr>
          <p:pic>
            <p:nvPicPr>
              <p:cNvPr id="12" name="Picture 11">
                <a:extLst>
                  <a:ext uri="{FF2B5EF4-FFF2-40B4-BE49-F238E27FC236}">
                    <a16:creationId xmlns:a16="http://schemas.microsoft.com/office/drawing/2014/main" id="{EF969C84-2CFC-324A-C205-631FBC864B62}"/>
                  </a:ext>
                </a:extLst>
              </p:cNvPr>
              <p:cNvPicPr>
                <a:picLocks noChangeAspect="1"/>
              </p:cNvPicPr>
              <p:nvPr/>
            </p:nvPicPr>
            <p:blipFill>
              <a:blip r:embed="rId4"/>
              <a:srcRect t="3117" b="3117"/>
              <a:stretch/>
            </p:blipFill>
            <p:spPr>
              <a:xfrm>
                <a:off x="7379044" y="2492332"/>
                <a:ext cx="4810897" cy="4405292"/>
              </a:xfrm>
              <a:prstGeom prst="rect">
                <a:avLst/>
              </a:prstGeom>
            </p:spPr>
          </p:pic>
          <p:grpSp>
            <p:nvGrpSpPr>
              <p:cNvPr id="13" name="Group 12">
                <a:extLst>
                  <a:ext uri="{FF2B5EF4-FFF2-40B4-BE49-F238E27FC236}">
                    <a16:creationId xmlns:a16="http://schemas.microsoft.com/office/drawing/2014/main" id="{C564FC32-CC39-33F9-063E-2444E06726F7}"/>
                  </a:ext>
                </a:extLst>
              </p:cNvPr>
              <p:cNvGrpSpPr/>
              <p:nvPr/>
            </p:nvGrpSpPr>
            <p:grpSpPr>
              <a:xfrm>
                <a:off x="8563234" y="4367625"/>
                <a:ext cx="2961583" cy="2009454"/>
                <a:chOff x="8563234" y="4367625"/>
                <a:chExt cx="2961583" cy="2009454"/>
              </a:xfrm>
            </p:grpSpPr>
            <p:sp>
              <p:nvSpPr>
                <p:cNvPr id="14" name="Rectangle 13">
                  <a:extLst>
                    <a:ext uri="{FF2B5EF4-FFF2-40B4-BE49-F238E27FC236}">
                      <a16:creationId xmlns:a16="http://schemas.microsoft.com/office/drawing/2014/main" id="{57578502-B962-C8FC-3593-D963C6F51CB4}"/>
                    </a:ext>
                  </a:extLst>
                </p:cNvPr>
                <p:cNvSpPr/>
                <p:nvPr/>
              </p:nvSpPr>
              <p:spPr>
                <a:xfrm>
                  <a:off x="8563234" y="4367625"/>
                  <a:ext cx="217695" cy="2009454"/>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C12D7-436F-294C-98D6-1258BEEF26C2}"/>
                    </a:ext>
                  </a:extLst>
                </p:cNvPr>
                <p:cNvSpPr/>
                <p:nvPr/>
              </p:nvSpPr>
              <p:spPr>
                <a:xfrm>
                  <a:off x="9634817" y="4367625"/>
                  <a:ext cx="1890000" cy="2009453"/>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Sideband</a:t>
                  </a:r>
                </a:p>
              </p:txBody>
            </p:sp>
          </p:grpSp>
        </p:grpSp>
        <p:sp>
          <p:nvSpPr>
            <p:cNvPr id="11" name="TextBox 10">
              <a:extLst>
                <a:ext uri="{FF2B5EF4-FFF2-40B4-BE49-F238E27FC236}">
                  <a16:creationId xmlns:a16="http://schemas.microsoft.com/office/drawing/2014/main" id="{7DC78E39-F2A8-E55C-658E-003EE77C8BCB}"/>
                </a:ext>
              </a:extLst>
            </p:cNvPr>
            <p:cNvSpPr txBox="1"/>
            <p:nvPr/>
          </p:nvSpPr>
          <p:spPr>
            <a:xfrm>
              <a:off x="7981256" y="4995453"/>
              <a:ext cx="917239" cy="646331"/>
            </a:xfrm>
            <a:prstGeom prst="rect">
              <a:avLst/>
            </a:prstGeom>
            <a:noFill/>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Signal Region</a:t>
              </a:r>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Extra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00752"/>
            <a:ext cx="6654376" cy="5276211"/>
          </a:xfrm>
        </p:spPr>
        <p:txBody>
          <a:bodyPr>
            <a:normAutofit fontScale="70000" lnSpcReduction="20000"/>
          </a:bodyPr>
          <a:lstStyle/>
          <a:p>
            <a:pPr>
              <a:lnSpc>
                <a:spcPct val="110000"/>
              </a:lnSpc>
              <a:buSzPct val="80000"/>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Approximate Mean Significance (AMS) is defined as</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10000"/>
              </a:lnSpc>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51</a:t>
            </a:fld>
            <a:endParaRPr lang="en-US"/>
          </a:p>
        </p:txBody>
      </p:sp>
    </p:spTree>
    <p:extLst>
      <p:ext uri="{BB962C8B-B14F-4D97-AF65-F5344CB8AC3E}">
        <p14:creationId xmlns:p14="http://schemas.microsoft.com/office/powerpoint/2010/main" val="658465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Signal Shape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Order of Gaussians to fit signal shape is determined by likelihood ratio test</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Optimal order when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where 	  is the Negative Log Likelihood for N Gaussians.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NLL is computed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minNll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the integral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Prob</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follows a </a:t>
                </a:r>
                <a14:m>
                  <m:oMath xmlns:m="http://schemas.openxmlformats.org/officeDocument/2006/math">
                    <m:sSup>
                      <m:sSup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p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𝜒</m:t>
                        </m:r>
                      </m:e>
                      <m:sup>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p>
                    </m:sSup>
                  </m:oMath>
                </a14:m>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distribution with M degrees of freedom, where M is the difference in degrees of freedom between N and N+1 Gaussians.</a:t>
                </a:r>
              </a:p>
              <a:p>
                <a:pPr>
                  <a:buSzPct val="80000"/>
                  <a:tabLst>
                    <a:tab pos="1057275" algn="l"/>
                  </a:tabLst>
                </a:pPr>
                <a:endPar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optimal order is found to be 2 Gaussians for all nominal pseudoscalar mass points.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1695" r="-483" b="-193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52</a:t>
            </a:fld>
            <a:endParaRPr lang="en-US"/>
          </a:p>
        </p:txBody>
      </p:sp>
      <p:pic>
        <p:nvPicPr>
          <p:cNvPr id="8" name="Picture 7">
            <a:extLst>
              <a:ext uri="{FF2B5EF4-FFF2-40B4-BE49-F238E27FC236}">
                <a16:creationId xmlns:a16="http://schemas.microsoft.com/office/drawing/2014/main" id="{05033029-0E10-760C-BDD8-4F5238E5AE60}"/>
              </a:ext>
            </a:extLst>
          </p:cNvPr>
          <p:cNvPicPr>
            <a:picLocks noChangeAspect="1"/>
          </p:cNvPicPr>
          <p:nvPr/>
        </p:nvPicPr>
        <p:blipFill>
          <a:blip r:embed="rId4"/>
          <a:stretch>
            <a:fillRect/>
          </a:stretch>
        </p:blipFill>
        <p:spPr>
          <a:xfrm>
            <a:off x="2898140" y="2864908"/>
            <a:ext cx="751840" cy="242782"/>
          </a:xfrm>
          <a:prstGeom prst="rect">
            <a:avLst/>
          </a:prstGeom>
        </p:spPr>
      </p:pic>
      <p:pic>
        <p:nvPicPr>
          <p:cNvPr id="10" name="Picture 9">
            <a:extLst>
              <a:ext uri="{FF2B5EF4-FFF2-40B4-BE49-F238E27FC236}">
                <a16:creationId xmlns:a16="http://schemas.microsoft.com/office/drawing/2014/main" id="{E8E05C08-0308-CEBD-58F6-A358E85297AF}"/>
              </a:ext>
            </a:extLst>
          </p:cNvPr>
          <p:cNvPicPr>
            <a:picLocks noChangeAspect="1"/>
          </p:cNvPicPr>
          <p:nvPr/>
        </p:nvPicPr>
        <p:blipFill rotWithShape="1">
          <a:blip r:embed="rId5"/>
          <a:srcRect r="78936" b="12983"/>
          <a:stretch/>
        </p:blipFill>
        <p:spPr>
          <a:xfrm>
            <a:off x="1209040" y="4202827"/>
            <a:ext cx="1036320" cy="267574"/>
          </a:xfrm>
          <a:prstGeom prst="rect">
            <a:avLst/>
          </a:prstGeom>
        </p:spPr>
      </p:pic>
      <p:pic>
        <p:nvPicPr>
          <p:cNvPr id="11" name="Picture 10">
            <a:extLst>
              <a:ext uri="{FF2B5EF4-FFF2-40B4-BE49-F238E27FC236}">
                <a16:creationId xmlns:a16="http://schemas.microsoft.com/office/drawing/2014/main" id="{1DE76E40-9DC4-FE39-F64B-B205A7D2AC46}"/>
              </a:ext>
            </a:extLst>
          </p:cNvPr>
          <p:cNvPicPr>
            <a:picLocks noChangeAspect="1"/>
          </p:cNvPicPr>
          <p:nvPr/>
        </p:nvPicPr>
        <p:blipFill>
          <a:blip r:embed="rId6"/>
          <a:stretch>
            <a:fillRect/>
          </a:stretch>
        </p:blipFill>
        <p:spPr>
          <a:xfrm>
            <a:off x="3822700" y="1691640"/>
            <a:ext cx="4919980" cy="756920"/>
          </a:xfrm>
          <a:prstGeom prst="rect">
            <a:avLst/>
          </a:prstGeom>
        </p:spPr>
      </p:pic>
    </p:spTree>
    <p:extLst>
      <p:ext uri="{BB962C8B-B14F-4D97-AF65-F5344CB8AC3E}">
        <p14:creationId xmlns:p14="http://schemas.microsoft.com/office/powerpoint/2010/main" val="163610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Significance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324600" cy="5228273"/>
              </a:xfrm>
              <a:noFill/>
            </p:spPr>
            <p:txBody>
              <a:bodyPr>
                <a:normAutofit fontScale="92500" lnSpcReduction="10000"/>
              </a:bodyPr>
              <a:lstStyle/>
              <a:p>
                <a:pPr marL="0" indent="0">
                  <a:buSzPct val="80000"/>
                  <a:buNone/>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Choose to use AMS instead of ubiquitous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 s</a:t>
                </a:r>
                <a14:m>
                  <m:oMath xmlns:m="http://schemas.openxmlformats.org/officeDocument/2006/math">
                    <m:r>
                      <a:rPr lang="en-US" sz="2400" b="0" i="0"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24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extract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from AMS if s</a:t>
                </a:r>
                <a14:m>
                  <m:oMath xmlns:m="http://schemas.openxmlformats.org/officeDocument/2006/math">
                    <m:r>
                      <a:rPr lang="en-US" sz="24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 significance defined in terms of the likelihood test statistic:</a:t>
                </a:r>
              </a:p>
              <a:p>
                <a:pPr marL="457200" indent="-457200">
                  <a:buSzPct val="80000"/>
                  <a:buFont typeface="+mj-lt"/>
                  <a:buAutoNum type="arabicPeriod"/>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Assume nominal signal hypothesis (</a:t>
                </a:r>
                <a14:m>
                  <m:oMath xmlns:m="http://schemas.openxmlformats.org/officeDocument/2006/math">
                    <m:acc>
                      <m:accPr>
                        <m:chr m:val="̂"/>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acc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𝜇</m:t>
                        </m:r>
                      </m:e>
                    </m:acc>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 i.e., n ➞ s + b.</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logarithm in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yields           .</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324600" cy="5228273"/>
              </a:xfrm>
              <a:blipFill>
                <a:blip r:embed="rId3"/>
                <a:stretch>
                  <a:fillRect l="-1205"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53</a:t>
            </a:fld>
            <a:endParaRPr lang="en-US"/>
          </a:p>
        </p:txBody>
      </p:sp>
      <p:pic>
        <p:nvPicPr>
          <p:cNvPr id="7" name="Picture 6" descr="A black text with a white background&#10;&#10;Description automatically generated">
            <a:extLst>
              <a:ext uri="{FF2B5EF4-FFF2-40B4-BE49-F238E27FC236}">
                <a16:creationId xmlns:a16="http://schemas.microsoft.com/office/drawing/2014/main" id="{CB499E3A-1435-CE71-5088-52B94876929C}"/>
              </a:ext>
            </a:extLst>
          </p:cNvPr>
          <p:cNvPicPr>
            <a:picLocks noChangeAspect="1"/>
          </p:cNvPicPr>
          <p:nvPr/>
        </p:nvPicPr>
        <p:blipFill>
          <a:blip r:embed="rId4"/>
          <a:stretch>
            <a:fillRect/>
          </a:stretch>
        </p:blipFill>
        <p:spPr>
          <a:xfrm>
            <a:off x="2333658" y="793288"/>
            <a:ext cx="3305271" cy="599401"/>
          </a:xfrm>
          <a:prstGeom prst="rect">
            <a:avLst/>
          </a:prstGeom>
        </p:spPr>
      </p:pic>
      <p:pic>
        <p:nvPicPr>
          <p:cNvPr id="9" name="Picture 8" descr="A math equation with black text&#10;&#10;Description automatically generated">
            <a:extLst>
              <a:ext uri="{FF2B5EF4-FFF2-40B4-BE49-F238E27FC236}">
                <a16:creationId xmlns:a16="http://schemas.microsoft.com/office/drawing/2014/main" id="{03B99405-B690-34EA-4D8F-CEDB7895BF8A}"/>
              </a:ext>
            </a:extLst>
          </p:cNvPr>
          <p:cNvPicPr>
            <a:picLocks noChangeAspect="1"/>
          </p:cNvPicPr>
          <p:nvPr/>
        </p:nvPicPr>
        <p:blipFill>
          <a:blip r:embed="rId5"/>
          <a:stretch>
            <a:fillRect/>
          </a:stretch>
        </p:blipFill>
        <p:spPr>
          <a:xfrm>
            <a:off x="2401569" y="3885390"/>
            <a:ext cx="3157677" cy="730857"/>
          </a:xfrm>
          <a:prstGeom prst="rect">
            <a:avLst/>
          </a:prstGeom>
        </p:spPr>
      </p:pic>
      <p:pic>
        <p:nvPicPr>
          <p:cNvPr id="10" name="Picture 9">
            <a:extLst>
              <a:ext uri="{FF2B5EF4-FFF2-40B4-BE49-F238E27FC236}">
                <a16:creationId xmlns:a16="http://schemas.microsoft.com/office/drawing/2014/main" id="{C7EF1156-C496-C225-DE19-04EC474E0E80}"/>
              </a:ext>
            </a:extLst>
          </p:cNvPr>
          <p:cNvPicPr>
            <a:picLocks noChangeAspect="1"/>
          </p:cNvPicPr>
          <p:nvPr/>
        </p:nvPicPr>
        <p:blipFill>
          <a:blip r:embed="rId6"/>
          <a:stretch>
            <a:fillRect/>
          </a:stretch>
        </p:blipFill>
        <p:spPr>
          <a:xfrm>
            <a:off x="5706840" y="5326032"/>
            <a:ext cx="930910" cy="502827"/>
          </a:xfrm>
          <a:prstGeom prst="rect">
            <a:avLst/>
          </a:prstGeom>
        </p:spPr>
      </p:pic>
      <p:pic>
        <p:nvPicPr>
          <p:cNvPr id="14" name="Picture 13" descr="A graph of a function&#10;&#10;Description automatically generated">
            <a:extLst>
              <a:ext uri="{FF2B5EF4-FFF2-40B4-BE49-F238E27FC236}">
                <a16:creationId xmlns:a16="http://schemas.microsoft.com/office/drawing/2014/main" id="{A6B88A5D-5D16-35B3-F203-4E0C72ED14AE}"/>
              </a:ext>
            </a:extLst>
          </p:cNvPr>
          <p:cNvPicPr>
            <a:picLocks noChangeAspect="1"/>
          </p:cNvPicPr>
          <p:nvPr/>
        </p:nvPicPr>
        <p:blipFill>
          <a:blip r:embed="rId7"/>
          <a:stretch>
            <a:fillRect/>
          </a:stretch>
        </p:blipFill>
        <p:spPr>
          <a:xfrm>
            <a:off x="6910526" y="982631"/>
            <a:ext cx="4885234" cy="4396711"/>
          </a:xfrm>
          <a:prstGeom prst="rect">
            <a:avLst/>
          </a:prstGeom>
        </p:spPr>
      </p:pic>
      <p:sp>
        <p:nvSpPr>
          <p:cNvPr id="16" name="Rectangle 15">
            <a:extLst>
              <a:ext uri="{FF2B5EF4-FFF2-40B4-BE49-F238E27FC236}">
                <a16:creationId xmlns:a16="http://schemas.microsoft.com/office/drawing/2014/main" id="{8069103C-6478-6717-6A62-A8D31104EE8F}"/>
              </a:ext>
            </a:extLst>
          </p:cNvPr>
          <p:cNvSpPr/>
          <p:nvPr/>
        </p:nvSpPr>
        <p:spPr>
          <a:xfrm>
            <a:off x="6910526" y="997893"/>
            <a:ext cx="404674" cy="1145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EF357E-0DF7-A4D0-B020-9249B6CD2CA1}"/>
              </a:ext>
            </a:extLst>
          </p:cNvPr>
          <p:cNvPicPr>
            <a:picLocks noChangeAspect="1"/>
          </p:cNvPicPr>
          <p:nvPr/>
        </p:nvPicPr>
        <p:blipFill>
          <a:blip r:embed="rId8"/>
          <a:stretch>
            <a:fillRect/>
          </a:stretch>
        </p:blipFill>
        <p:spPr>
          <a:xfrm rot="16200000">
            <a:off x="7045155" y="1357662"/>
            <a:ext cx="310363" cy="215586"/>
          </a:xfrm>
          <a:prstGeom prst="rect">
            <a:avLst/>
          </a:prstGeom>
        </p:spPr>
      </p:pic>
      <p:pic>
        <p:nvPicPr>
          <p:cNvPr id="17" name="Picture 16">
            <a:extLst>
              <a:ext uri="{FF2B5EF4-FFF2-40B4-BE49-F238E27FC236}">
                <a16:creationId xmlns:a16="http://schemas.microsoft.com/office/drawing/2014/main" id="{61F62CB2-71B5-1B8E-8743-810B0AA60974}"/>
              </a:ext>
            </a:extLst>
          </p:cNvPr>
          <p:cNvPicPr>
            <a:picLocks noChangeAspect="1"/>
          </p:cNvPicPr>
          <p:nvPr/>
        </p:nvPicPr>
        <p:blipFill rotWithShape="1">
          <a:blip r:embed="rId9"/>
          <a:srcRect t="-34392" b="-48513"/>
          <a:stretch/>
        </p:blipFill>
        <p:spPr>
          <a:xfrm>
            <a:off x="10428100" y="1300882"/>
            <a:ext cx="571956" cy="380416"/>
          </a:xfrm>
          <a:prstGeom prst="rect">
            <a:avLst/>
          </a:prstGeom>
          <a:solidFill>
            <a:schemeClr val="bg1"/>
          </a:solidFill>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844FF69-F184-7607-7D7C-E13C35CA9874}"/>
                  </a:ext>
                </a:extLst>
              </p:cNvPr>
              <p:cNvSpPr txBox="1"/>
              <p:nvPr/>
            </p:nvSpPr>
            <p:spPr>
              <a:xfrm>
                <a:off x="7470681" y="5215965"/>
                <a:ext cx="3883119" cy="856645"/>
              </a:xfrm>
              <a:prstGeom prst="rect">
                <a:avLst/>
              </a:prstGeom>
              <a:noFill/>
              <a:ln>
                <a:solidFill>
                  <a:schemeClr val="tx1"/>
                </a:solidFill>
              </a:ln>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It is very clear that AMS is a much better estimation of significance than </a:t>
                </a: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when </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t>
                </a:r>
                <a14:m>
                  <m:oMath xmlns:m="http://schemas.openxmlformats.org/officeDocument/2006/math">
                    <m:r>
                      <a:rPr lang="en-US" sz="16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16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hold.</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18" name="TextBox 17">
                <a:extLst>
                  <a:ext uri="{FF2B5EF4-FFF2-40B4-BE49-F238E27FC236}">
                    <a16:creationId xmlns:a16="http://schemas.microsoft.com/office/drawing/2014/main" id="{4844FF69-F184-7607-7D7C-E13C35CA9874}"/>
                  </a:ext>
                </a:extLst>
              </p:cNvPr>
              <p:cNvSpPr txBox="1">
                <a:spLocks noRot="1" noChangeAspect="1" noMove="1" noResize="1" noEditPoints="1" noAdjustHandles="1" noChangeArrowheads="1" noChangeShapeType="1" noTextEdit="1"/>
              </p:cNvSpPr>
              <p:nvPr/>
            </p:nvSpPr>
            <p:spPr>
              <a:xfrm>
                <a:off x="7470681" y="5215965"/>
                <a:ext cx="3883119" cy="856645"/>
              </a:xfrm>
              <a:prstGeom prst="rect">
                <a:avLst/>
              </a:prstGeom>
              <a:blipFill>
                <a:blip r:embed="rId10"/>
                <a:stretch>
                  <a:fillRect t="-1449" b="-7246"/>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5355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Miscellaneous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lnSpc>
                <a:spcPct val="100000"/>
              </a:lnSpc>
              <a:spcBef>
                <a:spcPts val="1200"/>
              </a:spcBef>
              <a:spcAft>
                <a:spcPts val="600"/>
              </a:spcAft>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massless particles, E</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lnSpc>
                <a:spcPct val="100000"/>
              </a:lnSpc>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mbar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54</a:t>
            </a:fld>
            <a:endParaRPr lang="en-US"/>
          </a:p>
        </p:txBody>
      </p:sp>
      <p:pic>
        <p:nvPicPr>
          <p:cNvPr id="7" name="Picture 6">
            <a:extLst>
              <a:ext uri="{FF2B5EF4-FFF2-40B4-BE49-F238E27FC236}">
                <a16:creationId xmlns:a16="http://schemas.microsoft.com/office/drawing/2014/main" id="{A2E9A90E-10F6-ED86-93FB-FD3F8DF103C5}"/>
              </a:ext>
            </a:extLst>
          </p:cNvPr>
          <p:cNvPicPr>
            <a:picLocks noChangeAspect="1"/>
          </p:cNvPicPr>
          <p:nvPr/>
        </p:nvPicPr>
        <p:blipFill>
          <a:blip r:embed="rId3"/>
          <a:stretch>
            <a:fillRect/>
          </a:stretch>
        </p:blipFill>
        <p:spPr>
          <a:xfrm>
            <a:off x="1657350" y="1492622"/>
            <a:ext cx="1123950" cy="462487"/>
          </a:xfrm>
          <a:prstGeom prst="rect">
            <a:avLst/>
          </a:prstGeom>
        </p:spPr>
      </p:pic>
      <p:pic>
        <p:nvPicPr>
          <p:cNvPr id="8" name="Picture 7">
            <a:extLst>
              <a:ext uri="{FF2B5EF4-FFF2-40B4-BE49-F238E27FC236}">
                <a16:creationId xmlns:a16="http://schemas.microsoft.com/office/drawing/2014/main" id="{2EE56D4C-66CA-A18C-DB86-0EF09606282A}"/>
              </a:ext>
            </a:extLst>
          </p:cNvPr>
          <p:cNvPicPr>
            <a:picLocks noChangeAspect="1"/>
          </p:cNvPicPr>
          <p:nvPr/>
        </p:nvPicPr>
        <p:blipFill>
          <a:blip r:embed="rId4"/>
          <a:stretch>
            <a:fillRect/>
          </a:stretch>
        </p:blipFill>
        <p:spPr>
          <a:xfrm>
            <a:off x="1657350" y="1993209"/>
            <a:ext cx="1212850" cy="466049"/>
          </a:xfrm>
          <a:prstGeom prst="rect">
            <a:avLst/>
          </a:prstGeom>
        </p:spPr>
      </p:pic>
      <p:pic>
        <p:nvPicPr>
          <p:cNvPr id="9" name="Picture 8">
            <a:extLst>
              <a:ext uri="{FF2B5EF4-FFF2-40B4-BE49-F238E27FC236}">
                <a16:creationId xmlns:a16="http://schemas.microsoft.com/office/drawing/2014/main" id="{9B81791D-A01B-A110-8FD1-753708AB5409}"/>
              </a:ext>
            </a:extLst>
          </p:cNvPr>
          <p:cNvPicPr>
            <a:picLocks noChangeAspect="1"/>
          </p:cNvPicPr>
          <p:nvPr/>
        </p:nvPicPr>
        <p:blipFill>
          <a:blip r:embed="rId5"/>
          <a:stretch>
            <a:fillRect/>
          </a:stretch>
        </p:blipFill>
        <p:spPr>
          <a:xfrm>
            <a:off x="1158875" y="3372147"/>
            <a:ext cx="2584450" cy="329740"/>
          </a:xfrm>
          <a:prstGeom prst="rect">
            <a:avLst/>
          </a:prstGeom>
        </p:spPr>
      </p:pic>
    </p:spTree>
    <p:extLst>
      <p:ext uri="{BB962C8B-B14F-4D97-AF65-F5344CB8AC3E}">
        <p14:creationId xmlns:p14="http://schemas.microsoft.com/office/powerpoint/2010/main" val="2191758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6</a:t>
            </a:fld>
            <a:endParaRPr lang="en-US"/>
          </a:p>
        </p:txBody>
      </p:sp>
    </p:spTree>
    <p:extLst>
      <p:ext uri="{BB962C8B-B14F-4D97-AF65-F5344CB8AC3E}">
        <p14:creationId xmlns:p14="http://schemas.microsoft.com/office/powerpoint/2010/main" val="43568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rotWithShape="1">
          <a:blip r:embed="rId3"/>
          <a:srcRect r="17321"/>
          <a:stretch/>
        </p:blipFill>
        <p:spPr>
          <a:xfrm>
            <a:off x="5308601" y="812621"/>
            <a:ext cx="6883400" cy="5730377"/>
          </a:xfrm>
          <a:prstGeom prst="rect">
            <a:avLst/>
          </a:prstGeom>
        </p:spPr>
      </p:pic>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
        <p:nvSpPr>
          <p:cNvPr id="10" name="Content Placeholder 2">
            <a:extLst>
              <a:ext uri="{FF2B5EF4-FFF2-40B4-BE49-F238E27FC236}">
                <a16:creationId xmlns:a16="http://schemas.microsoft.com/office/drawing/2014/main" id="{36D2F72C-80F1-9B10-F3A9-95FC616B799C}"/>
              </a:ext>
            </a:extLst>
          </p:cNvPr>
          <p:cNvSpPr txBox="1">
            <a:spLocks/>
          </p:cNvSpPr>
          <p:nvPr/>
        </p:nvSpPr>
        <p:spPr>
          <a:xfrm>
            <a:off x="165100" y="1030947"/>
            <a:ext cx="5664200" cy="559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 and sign of charge</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696000" y="3009197"/>
            <a:ext cx="7858336" cy="1816998"/>
          </a:xfrm>
        </p:spPr>
        <p:txBody>
          <a:bodyPr anchor="ctr">
            <a:normAutofit/>
          </a:bodyPr>
          <a:lstStyle/>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I’ve been working on running systems tests for new suite of on/off-detector readout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Developing high-level software for executing commands on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Involved in 2023 test beam and analysis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1348297" y="4714434"/>
            <a:ext cx="9495406" cy="2172117"/>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7" name="Group 6">
            <a:extLst>
              <a:ext uri="{FF2B5EF4-FFF2-40B4-BE49-F238E27FC236}">
                <a16:creationId xmlns:a16="http://schemas.microsoft.com/office/drawing/2014/main" id="{D8441DA8-16BD-0121-FB9F-E13931FD786E}"/>
              </a:ext>
            </a:extLst>
          </p:cNvPr>
          <p:cNvGrpSpPr/>
          <p:nvPr/>
        </p:nvGrpSpPr>
        <p:grpSpPr>
          <a:xfrm>
            <a:off x="8451115" y="2132053"/>
            <a:ext cx="3360500" cy="2423387"/>
            <a:chOff x="8444468" y="4396705"/>
            <a:chExt cx="3239598" cy="2336200"/>
          </a:xfrm>
        </p:grpSpPr>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grpSp>
          <p:nvGrpSpPr>
            <p:cNvPr id="6" name="Group 5">
              <a:extLst>
                <a:ext uri="{FF2B5EF4-FFF2-40B4-BE49-F238E27FC236}">
                  <a16:creationId xmlns:a16="http://schemas.microsoft.com/office/drawing/2014/main" id="{CFBBDD23-70DA-D5FA-C11E-8BB1E66AB010}"/>
                </a:ext>
              </a:extLst>
            </p:cNvPr>
            <p:cNvGrpSpPr/>
            <p:nvPr/>
          </p:nvGrpSpPr>
          <p:grpSpPr>
            <a:xfrm>
              <a:off x="8444468" y="4396705"/>
              <a:ext cx="3239598" cy="2300547"/>
              <a:chOff x="8444468" y="4396705"/>
              <a:chExt cx="3239598" cy="2300547"/>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590371" y="4579723"/>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           </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65383" y="4579723"/>
                <a:ext cx="1271835" cy="377759"/>
              </a:xfrm>
              <a:prstGeom prst="bentConnector4">
                <a:avLst>
                  <a:gd name="adj1" fmla="val -1212"/>
                  <a:gd name="adj2" fmla="val 146172"/>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1258833" cy="504396"/>
              </a:xfrm>
              <a:prstGeom prst="rect">
                <a:avLst/>
              </a:prstGeom>
              <a:noFill/>
            </p:spPr>
            <p:txBody>
              <a:bodyPr wrap="squar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96661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96705"/>
                <a:ext cx="261983" cy="211347"/>
              </a:xfrm>
              <a:prstGeom prst="rect">
                <a:avLst/>
              </a:prstGeom>
              <a:noFill/>
            </p:spPr>
            <p:txBody>
              <a:bodyPr wrap="none" rtlCol="0">
                <a:spAutoFit/>
              </a:bodyPr>
              <a:lstStyle/>
              <a:p>
                <a:r>
                  <a:rPr lang="en-US" sz="1200" dirty="0">
                    <a:latin typeface="CMU Serif Roman" panose="02000603000000000000" pitchFamily="2" charset="0"/>
                    <a:ea typeface="CMU Serif Roman" panose="02000603000000000000" pitchFamily="2" charset="0"/>
                    <a:cs typeface="CMU Serif Roman" panose="02000603000000000000" pitchFamily="2" charset="0"/>
                  </a:rPr>
                  <a:t>x3</a:t>
                </a:r>
              </a:p>
            </p:txBody>
          </p:sp>
        </p:grpSp>
      </p:gr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11353800" y="6366393"/>
            <a:ext cx="431550" cy="365125"/>
          </a:xfrm>
        </p:spPr>
        <p:txBody>
          <a:bodyPr/>
          <a:lstStyle/>
          <a:p>
            <a:fld id="{CA08304B-578E-B84D-8D62-C3895E12D406}" type="slidenum">
              <a:rPr lang="en-US" smtClean="0"/>
              <a:t>8</a:t>
            </a:fld>
            <a:endParaRPr lang="en-US" dirty="0"/>
          </a:p>
        </p:txBody>
      </p:sp>
      <p:sp>
        <p:nvSpPr>
          <p:cNvPr id="8" name="TextBox 7">
            <a:extLst>
              <a:ext uri="{FF2B5EF4-FFF2-40B4-BE49-F238E27FC236}">
                <a16:creationId xmlns:a16="http://schemas.microsoft.com/office/drawing/2014/main" id="{6B028E40-05B4-A37A-9E91-BEC4B2788F39}"/>
              </a:ext>
            </a:extLst>
          </p:cNvPr>
          <p:cNvSpPr txBox="1"/>
          <p:nvPr/>
        </p:nvSpPr>
        <p:spPr>
          <a:xfrm>
            <a:off x="642771" y="822889"/>
            <a:ext cx="10799999" cy="1832040"/>
          </a:xfrm>
          <a:prstGeom prst="rect">
            <a:avLst/>
          </a:prstGeom>
          <a:noFill/>
        </p:spPr>
        <p:txBody>
          <a:bodyPr wrap="square">
            <a:spAutoFit/>
          </a:bodyPr>
          <a:lstStyle/>
          <a:p>
            <a:pPr>
              <a:lnSpc>
                <a:spcPct val="120000"/>
              </a:lnSpc>
              <a:buSzPct val="80000"/>
              <a:tabLst>
                <a:tab pos="1057275" algn="l"/>
              </a:tabLst>
            </a:pPr>
            <a:r>
              <a:rPr lang="en-US" sz="19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Phase II upgrade will entail a refurbishment of readout electronics of the ECAL Barrel to accommodate higher luminosity, higher L1 trigger rate, and latency requirement of the HL-LHC.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Reduced crystal operating temperature 18°C ➞ 9°C.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L1 trigger: 5x5 crystal granularity ➞ single crystal granularity</a:t>
            </a:r>
          </a:p>
        </p:txBody>
      </p:sp>
      <p:cxnSp>
        <p:nvCxnSpPr>
          <p:cNvPr id="9" name="Straight Connector 8">
            <a:extLst>
              <a:ext uri="{FF2B5EF4-FFF2-40B4-BE49-F238E27FC236}">
                <a16:creationId xmlns:a16="http://schemas.microsoft.com/office/drawing/2014/main" id="{D01CE36D-C308-F14E-4911-0B38BEA490A9}"/>
              </a:ext>
            </a:extLst>
          </p:cNvPr>
          <p:cNvCxnSpPr>
            <a:cxnSpLocks/>
          </p:cNvCxnSpPr>
          <p:nvPr/>
        </p:nvCxnSpPr>
        <p:spPr>
          <a:xfrm>
            <a:off x="696000" y="2897437"/>
            <a:ext cx="7654786"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919785" y="1172952"/>
            <a:ext cx="4446627" cy="251903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338454">
            <a:off x="5553891" y="1078734"/>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412227" y="4404213"/>
            <a:ext cx="6252295" cy="1573508"/>
          </a:xfrm>
          <a:prstGeom prst="rect">
            <a:avLst/>
          </a:prstGeom>
          <a:noFill/>
        </p:spPr>
        <p:txBody>
          <a:bodyPr wrap="square" rtlCol="0">
            <a:spAutoFit/>
          </a:bodyPr>
          <a:lstStyle/>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10092243" y="5395228"/>
            <a:ext cx="1687530" cy="1420199"/>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725797" y="3499343"/>
            <a:ext cx="2107207" cy="1886008"/>
            <a:chOff x="10016721" y="4702252"/>
            <a:chExt cx="2076192" cy="1858249"/>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16721" y="4702252"/>
              <a:ext cx="722106" cy="272922"/>
            </a:xfrm>
            <a:prstGeom prst="rect">
              <a:avLst/>
            </a:prstGeom>
            <a:noFill/>
            <a:ln w="19050">
              <a:solidFill>
                <a:srgbClr val="0C2240"/>
              </a:solidFill>
            </a:ln>
          </p:spPr>
          <p:txBody>
            <a:bodyPr wrap="none" rtlCol="0" anchor="ctr">
              <a:spAutoFit/>
            </a:bodyPr>
            <a:lstStyle/>
            <a:p>
              <a:pPr algn="ctr"/>
              <a:r>
                <a:rPr lang="en-US" sz="12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2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738827" y="4838714"/>
              <a:ext cx="118866"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738827" y="4838714"/>
              <a:ext cx="165958"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738827" y="4838714"/>
              <a:ext cx="701762"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738827" y="4838714"/>
              <a:ext cx="645110"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462193" y="380427"/>
            <a:ext cx="5361812"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800"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a:latin typeface="CMU Serif Roman" panose="02000603000000000000" pitchFamily="2" charset="0"/>
                <a:ea typeface="CMU Serif Roman" panose="02000603000000000000" pitchFamily="2" charset="0"/>
                <a:cs typeface="CMU Serif Roman" panose="02000603000000000000" pitchFamily="2" charset="0"/>
              </a:rPr>
              <a:t>Additional p</a:t>
            </a:r>
            <a:r>
              <a:rPr lang="en-US" sz="1800" dirty="0">
                <a:latin typeface="CMU Serif Roman" panose="02000603000000000000" pitchFamily="2" charset="0"/>
                <a:ea typeface="CMU Serif Roman" panose="02000603000000000000" pitchFamily="2" charset="0"/>
                <a:cs typeface="CMU Serif Roman" panose="02000603000000000000" pitchFamily="2" charset="0"/>
              </a:rPr>
              <a:t>atch panel configuration for a second BCP before July 2023 test beam.</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a:xfrm>
            <a:off x="-150161" y="6356350"/>
            <a:ext cx="612354" cy="365125"/>
          </a:xfrm>
        </p:spPr>
        <p:txBody>
          <a:bodyPr/>
          <a:lstStyle/>
          <a:p>
            <a:fld id="{CA08304B-578E-B84D-8D62-C3895E12D406}" type="slidenum">
              <a:rPr lang="en-US" smtClean="0"/>
              <a:t>9</a:t>
            </a:fld>
            <a:endParaRPr lang="en-US"/>
          </a:p>
        </p:txBody>
      </p:sp>
      <p:pic>
        <p:nvPicPr>
          <p:cNvPr id="11" name="Picture 10" descr="A close-up of a circuit board&#10;&#10;Description automatically generated">
            <a:extLst>
              <a:ext uri="{FF2B5EF4-FFF2-40B4-BE49-F238E27FC236}">
                <a16:creationId xmlns:a16="http://schemas.microsoft.com/office/drawing/2014/main" id="{B8132E33-1816-E875-CE9A-35517B450B3A}"/>
              </a:ext>
            </a:extLst>
          </p:cNvPr>
          <p:cNvPicPr>
            <a:picLocks noChangeAspect="1"/>
          </p:cNvPicPr>
          <p:nvPr/>
        </p:nvPicPr>
        <p:blipFill>
          <a:blip r:embed="rId7"/>
          <a:stretch>
            <a:fillRect/>
          </a:stretch>
        </p:blipFill>
        <p:spPr>
          <a:xfrm>
            <a:off x="6825590" y="3517912"/>
            <a:ext cx="2858876" cy="3203563"/>
          </a:xfrm>
          <a:prstGeom prst="rect">
            <a:avLst/>
          </a:prstGeom>
        </p:spPr>
      </p:pic>
      <p:sp>
        <p:nvSpPr>
          <p:cNvPr id="12" name="TextBox 11">
            <a:extLst>
              <a:ext uri="{FF2B5EF4-FFF2-40B4-BE49-F238E27FC236}">
                <a16:creationId xmlns:a16="http://schemas.microsoft.com/office/drawing/2014/main" id="{C3AAAFC0-7216-EE4A-0EDE-A0074332FA13}"/>
              </a:ext>
            </a:extLst>
          </p:cNvPr>
          <p:cNvSpPr txBox="1"/>
          <p:nvPr/>
        </p:nvSpPr>
        <p:spPr>
          <a:xfrm>
            <a:off x="7657291" y="4506141"/>
            <a:ext cx="848298"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FPGA</a:t>
            </a:r>
          </a:p>
        </p:txBody>
      </p:sp>
      <p:sp>
        <p:nvSpPr>
          <p:cNvPr id="14" name="TextBox 13">
            <a:extLst>
              <a:ext uri="{FF2B5EF4-FFF2-40B4-BE49-F238E27FC236}">
                <a16:creationId xmlns:a16="http://schemas.microsoft.com/office/drawing/2014/main" id="{1288788B-577B-76B8-D0C6-E1C000F1C22C}"/>
              </a:ext>
            </a:extLst>
          </p:cNvPr>
          <p:cNvSpPr txBox="1"/>
          <p:nvPr/>
        </p:nvSpPr>
        <p:spPr>
          <a:xfrm>
            <a:off x="8884710" y="4750361"/>
            <a:ext cx="707544"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ELM</a:t>
            </a:r>
          </a:p>
        </p:txBody>
      </p:sp>
      <p:sp>
        <p:nvSpPr>
          <p:cNvPr id="15" name="Rectangle 14">
            <a:extLst>
              <a:ext uri="{FF2B5EF4-FFF2-40B4-BE49-F238E27FC236}">
                <a16:creationId xmlns:a16="http://schemas.microsoft.com/office/drawing/2014/main" id="{48A88810-5D65-CF96-3B1B-F41F43B868BE}"/>
              </a:ext>
            </a:extLst>
          </p:cNvPr>
          <p:cNvSpPr/>
          <p:nvPr/>
        </p:nvSpPr>
        <p:spPr>
          <a:xfrm>
            <a:off x="7829191" y="4010140"/>
            <a:ext cx="533730" cy="496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4D91D-173B-591F-9C2E-A2386FD76EDB}"/>
              </a:ext>
            </a:extLst>
          </p:cNvPr>
          <p:cNvSpPr/>
          <p:nvPr/>
        </p:nvSpPr>
        <p:spPr>
          <a:xfrm>
            <a:off x="8893519" y="4010140"/>
            <a:ext cx="687717" cy="744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1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18696</TotalTime>
  <Words>7006</Words>
  <Application>Microsoft Macintosh PowerPoint</Application>
  <PresentationFormat>Widescreen</PresentationFormat>
  <Paragraphs>829</Paragraphs>
  <Slides>54</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vt:lpstr>
      <vt:lpstr>Arial</vt:lpstr>
      <vt:lpstr>Calibri</vt:lpstr>
      <vt:lpstr>Calibri Light</vt:lpstr>
      <vt:lpstr>Cambria Math</vt:lpstr>
      <vt:lpstr>CMU Serif Roman</vt:lpstr>
      <vt:lpstr>CMU Serif Roman</vt:lpstr>
      <vt:lpstr>Helvetica</vt:lpstr>
      <vt:lpstr>Office Theme</vt:lpstr>
      <vt:lpstr>Search for an exotic Higgs boson decay to two pseudoscalar bosons with a four photon final state  Oral Candidacy Proposal  December 13, 2023</vt:lpstr>
      <vt:lpstr>PowerPoint Presentation</vt:lpstr>
      <vt:lpstr>  The Standard Model</vt:lpstr>
      <vt:lpstr>  Beyond the Standard Model</vt:lpstr>
      <vt:lpstr>PowerPoint Presentation</vt:lpstr>
      <vt:lpstr>  The Large Hadron Collider (LHC)</vt:lpstr>
      <vt:lpstr>  Compact Muon Solenoid (CMS)</vt:lpstr>
      <vt:lpstr>  Technical Contributions (Part 1)</vt:lpstr>
      <vt:lpstr>PowerPoint Presentation</vt:lpstr>
      <vt:lpstr>  Technical Contributions (Part 2)</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Analysis Overview</vt:lpstr>
      <vt:lpstr>  LHC Operations</vt:lpstr>
      <vt:lpstr>  Geometry of CMS</vt:lpstr>
      <vt:lpstr>  Object Reconstruction</vt:lpstr>
      <vt:lpstr>  Electroweak Symmetry Breaking</vt:lpstr>
      <vt:lpstr>  Higgs Mechanism</vt:lpstr>
      <vt:lpstr>  Restrictions on Extended Higgs Sector Models</vt:lpstr>
      <vt:lpstr>  Samples Conversion</vt:lpstr>
      <vt:lpstr>  Event Mixing</vt:lpstr>
      <vt:lpstr>  Higgs to Diphoton NanoAOD Framework (HiggsDNA)</vt:lpstr>
      <vt:lpstr>  Pre-selections</vt:lpstr>
      <vt:lpstr>  Deep learning vs BDT</vt:lpstr>
      <vt:lpstr>  Event Selection BDT – mHyp</vt:lpstr>
      <vt:lpstr>  Event Selection BDT Inputs</vt:lpstr>
      <vt:lpstr>  Important BDT Input Variables</vt:lpstr>
      <vt:lpstr>  Training the Event Selection BDT</vt:lpstr>
      <vt:lpstr>  BDT Evaluation Metrics</vt:lpstr>
      <vt:lpstr>  Checking the Event Selection BDT</vt:lpstr>
      <vt:lpstr>  BDT Score Categorization Extra Details</vt:lpstr>
      <vt:lpstr>  Fitting Signal Shape</vt:lpstr>
      <vt:lpstr>  Analysis Significance</vt:lpstr>
      <vt:lpstr>  Miscellaneous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516</cp:revision>
  <dcterms:created xsi:type="dcterms:W3CDTF">2023-11-28T22:34:10Z</dcterms:created>
  <dcterms:modified xsi:type="dcterms:W3CDTF">2023-12-12T16:09:19Z</dcterms:modified>
</cp:coreProperties>
</file>